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88" r:id="rId6"/>
    <p:sldId id="286" r:id="rId7"/>
    <p:sldId id="290" r:id="rId8"/>
    <p:sldId id="300" r:id="rId9"/>
    <p:sldId id="301" r:id="rId10"/>
    <p:sldId id="299" r:id="rId11"/>
    <p:sldId id="302" r:id="rId12"/>
    <p:sldId id="303" r:id="rId13"/>
    <p:sldId id="30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E5EF"/>
    <a:srgbClr val="0068FF"/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825" autoAdjust="0"/>
    <p:restoredTop sz="95646" autoAdjust="0"/>
  </p:normalViewPr>
  <p:slideViewPr>
    <p:cSldViewPr snapToGrid="0">
      <p:cViewPr>
        <p:scale>
          <a:sx n="50" d="100"/>
          <a:sy n="50" d="100"/>
        </p:scale>
        <p:origin x="676" y="300"/>
      </p:cViewPr>
      <p:guideLst/>
    </p:cSldViewPr>
  </p:slideViewPr>
  <p:outlineViewPr>
    <p:cViewPr>
      <p:scale>
        <a:sx n="33" d="100"/>
        <a:sy n="33" d="100"/>
      </p:scale>
      <p:origin x="0" y="-576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7325"/>
    </p:cViewPr>
  </p:sorterViewPr>
  <p:notesViewPr>
    <p:cSldViewPr snapToGrid="0">
      <p:cViewPr varScale="1">
        <p:scale>
          <a:sx n="58" d="100"/>
          <a:sy n="58" d="100"/>
        </p:scale>
        <p:origin x="2371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Omary\Downloads\Book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Omary\Downloads\Book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Omary\Downloads\Book1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oleObject" Target="file:///C:\Users\Omary\Downloads\Book1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baseline="0"/>
              <a:t>Percentage Distributionof Sales and P/L </a:t>
            </a: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% of Profit</c:v>
          </c:tx>
          <c:spPr>
            <a:gradFill flip="none" rotWithShape="1"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10800000" scaled="1"/>
              <a:tileRect/>
            </a:gradFill>
            <a:ln w="12700">
              <a:solidFill>
                <a:schemeClr val="tx1"/>
              </a:solidFill>
            </a:ln>
            <a:effectLst/>
          </c:spPr>
          <c:invertIfNegative val="0"/>
          <c:cat>
            <c:strRef>
              <c:f>'P&amp;L'!$B$1:$K$1</c:f>
              <c:strCache>
                <c:ptCount val="10"/>
                <c:pt idx="0">
                  <c:v>Milk</c:v>
                </c:pt>
                <c:pt idx="1">
                  <c:v>Bread</c:v>
                </c:pt>
                <c:pt idx="2">
                  <c:v>Chocolates</c:v>
                </c:pt>
                <c:pt idx="3">
                  <c:v>Cigarettes</c:v>
                </c:pt>
                <c:pt idx="4">
                  <c:v>Eggs</c:v>
                </c:pt>
                <c:pt idx="5">
                  <c:v>Atta</c:v>
                </c:pt>
                <c:pt idx="6">
                  <c:v>Pulses</c:v>
                </c:pt>
                <c:pt idx="7">
                  <c:v>Beverages</c:v>
                </c:pt>
                <c:pt idx="8">
                  <c:v>Snacks and Biscuits</c:v>
                </c:pt>
                <c:pt idx="9">
                  <c:v>Chips and Wafers</c:v>
                </c:pt>
              </c:strCache>
            </c:strRef>
          </c:cat>
          <c:val>
            <c:numRef>
              <c:f>'P&amp;L'!$B$8:$K$8</c:f>
              <c:numCache>
                <c:formatCode>0.00%</c:formatCode>
                <c:ptCount val="10"/>
                <c:pt idx="0">
                  <c:v>0.12062273620842365</c:v>
                </c:pt>
                <c:pt idx="1">
                  <c:v>0.28242037574439588</c:v>
                </c:pt>
                <c:pt idx="2">
                  <c:v>4.8858292948131717E-2</c:v>
                </c:pt>
                <c:pt idx="3">
                  <c:v>9.5757933621850491E-2</c:v>
                </c:pt>
                <c:pt idx="4">
                  <c:v>9.1646204031079204E-2</c:v>
                </c:pt>
                <c:pt idx="5">
                  <c:v>0.22387683533639133</c:v>
                </c:pt>
                <c:pt idx="6">
                  <c:v>6.5528440063080118E-2</c:v>
                </c:pt>
                <c:pt idx="7">
                  <c:v>1.6778161027140297E-2</c:v>
                </c:pt>
                <c:pt idx="8">
                  <c:v>6.8048764680890897E-3</c:v>
                </c:pt>
                <c:pt idx="9">
                  <c:v>4.7706144551418223E-2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69B-4FD0-BA52-0CD1297E9B54}"/>
            </c:ext>
          </c:extLst>
        </c:ser>
        <c:ser>
          <c:idx val="1"/>
          <c:order val="1"/>
          <c:tx>
            <c:v>% of Sales</c:v>
          </c:tx>
          <c:spPr>
            <a:gradFill flip="none" rotWithShape="1">
              <a:gsLst>
                <a:gs pos="0">
                  <a:schemeClr val="accent1">
                    <a:shade val="30000"/>
                    <a:satMod val="115000"/>
                  </a:schemeClr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  <a:ln w="12700">
              <a:solidFill>
                <a:sysClr val="windowText" lastClr="000000"/>
              </a:solidFill>
            </a:ln>
            <a:effectLst/>
          </c:spPr>
          <c:invertIfNegative val="0"/>
          <c:cat>
            <c:strRef>
              <c:f>'P&amp;L'!$B$1:$K$1</c:f>
              <c:strCache>
                <c:ptCount val="10"/>
                <c:pt idx="0">
                  <c:v>Milk</c:v>
                </c:pt>
                <c:pt idx="1">
                  <c:v>Bread</c:v>
                </c:pt>
                <c:pt idx="2">
                  <c:v>Chocolates</c:v>
                </c:pt>
                <c:pt idx="3">
                  <c:v>Cigarettes</c:v>
                </c:pt>
                <c:pt idx="4">
                  <c:v>Eggs</c:v>
                </c:pt>
                <c:pt idx="5">
                  <c:v>Atta</c:v>
                </c:pt>
                <c:pt idx="6">
                  <c:v>Pulses</c:v>
                </c:pt>
                <c:pt idx="7">
                  <c:v>Beverages</c:v>
                </c:pt>
                <c:pt idx="8">
                  <c:v>Snacks and Biscuits</c:v>
                </c:pt>
                <c:pt idx="9">
                  <c:v>Chips and Wafers</c:v>
                </c:pt>
              </c:strCache>
            </c:strRef>
          </c:cat>
          <c:val>
            <c:numRef>
              <c:f>'P&amp;L'!$B$9:$K$9</c:f>
              <c:numCache>
                <c:formatCode>0.00%</c:formatCode>
                <c:ptCount val="10"/>
                <c:pt idx="0">
                  <c:v>0.51693758040214133</c:v>
                </c:pt>
                <c:pt idx="1">
                  <c:v>0.20443855122931431</c:v>
                </c:pt>
                <c:pt idx="2">
                  <c:v>2.7811550795795861E-2</c:v>
                </c:pt>
                <c:pt idx="3">
                  <c:v>5.2339234550432885E-2</c:v>
                </c:pt>
                <c:pt idx="4">
                  <c:v>2.3678298235283318E-2</c:v>
                </c:pt>
                <c:pt idx="5">
                  <c:v>9.5508212138799342E-2</c:v>
                </c:pt>
                <c:pt idx="6">
                  <c:v>2.1375849209005322E-2</c:v>
                </c:pt>
                <c:pt idx="7">
                  <c:v>2.468372215844182E-2</c:v>
                </c:pt>
                <c:pt idx="8">
                  <c:v>8.4726735097626384E-3</c:v>
                </c:pt>
                <c:pt idx="9">
                  <c:v>2.4754327771023175E-2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69B-4FD0-BA52-0CD1297E9B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91299392"/>
        <c:axId val="691319072"/>
      </c:barChart>
      <c:catAx>
        <c:axId val="69129939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SKUS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1319072"/>
        <c:crosses val="autoZero"/>
        <c:auto val="1"/>
        <c:lblAlgn val="ctr"/>
        <c:lblOffset val="100"/>
        <c:noMultiLvlLbl val="0"/>
      </c:catAx>
      <c:valAx>
        <c:axId val="691319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129939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Selling</a:t>
            </a:r>
            <a:r>
              <a:rPr lang="en-IN" baseline="0"/>
              <a:t> Price vs Cost Price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Purchases!$AC$2</c:f>
              <c:strCache>
                <c:ptCount val="1"/>
                <c:pt idx="0">
                  <c:v>Average Cost Price 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Purchases!$P$3:$P$12</c:f>
              <c:strCache>
                <c:ptCount val="10"/>
                <c:pt idx="0">
                  <c:v>Milk &amp; Dairy</c:v>
                </c:pt>
                <c:pt idx="1">
                  <c:v>Bread</c:v>
                </c:pt>
                <c:pt idx="2">
                  <c:v>Chocolates</c:v>
                </c:pt>
                <c:pt idx="3">
                  <c:v>Cigarettes</c:v>
                </c:pt>
                <c:pt idx="4">
                  <c:v>Eggs</c:v>
                </c:pt>
                <c:pt idx="5">
                  <c:v>Atta</c:v>
                </c:pt>
                <c:pt idx="6">
                  <c:v>Organic Pulses</c:v>
                </c:pt>
                <c:pt idx="7">
                  <c:v>Beverages</c:v>
                </c:pt>
                <c:pt idx="8">
                  <c:v>Snacks and Biscuits</c:v>
                </c:pt>
                <c:pt idx="9">
                  <c:v>Chips and Wafers</c:v>
                </c:pt>
              </c:strCache>
            </c:strRef>
          </c:cat>
          <c:val>
            <c:numRef>
              <c:f>Purchases!$AC$3:$AC$12</c:f>
              <c:numCache>
                <c:formatCode>"₹"\ #,##0.00</c:formatCode>
                <c:ptCount val="10"/>
                <c:pt idx="0">
                  <c:v>59.375</c:v>
                </c:pt>
                <c:pt idx="1">
                  <c:v>46.5</c:v>
                </c:pt>
                <c:pt idx="2">
                  <c:v>59.125</c:v>
                </c:pt>
                <c:pt idx="3">
                  <c:v>14</c:v>
                </c:pt>
                <c:pt idx="4">
                  <c:v>7.666666666666667</c:v>
                </c:pt>
                <c:pt idx="5">
                  <c:v>294.58333333333331</c:v>
                </c:pt>
                <c:pt idx="6">
                  <c:v>183.75</c:v>
                </c:pt>
                <c:pt idx="7">
                  <c:v>38.666666666666664</c:v>
                </c:pt>
                <c:pt idx="8">
                  <c:v>28.791666666666668</c:v>
                </c:pt>
                <c:pt idx="9">
                  <c:v>18.083333333333332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E7F-4EAA-96B1-4E5973B7402F}"/>
            </c:ext>
          </c:extLst>
        </c:ser>
        <c:ser>
          <c:idx val="1"/>
          <c:order val="1"/>
          <c:tx>
            <c:strRef>
              <c:f>Sales!$AD$2</c:f>
              <c:strCache>
                <c:ptCount val="1"/>
                <c:pt idx="0">
                  <c:v>Average Selling Price 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Purchases!$P$3:$P$12</c:f>
              <c:strCache>
                <c:ptCount val="10"/>
                <c:pt idx="0">
                  <c:v>Milk &amp; Dairy</c:v>
                </c:pt>
                <c:pt idx="1">
                  <c:v>Bread</c:v>
                </c:pt>
                <c:pt idx="2">
                  <c:v>Chocolates</c:v>
                </c:pt>
                <c:pt idx="3">
                  <c:v>Cigarettes</c:v>
                </c:pt>
                <c:pt idx="4">
                  <c:v>Eggs</c:v>
                </c:pt>
                <c:pt idx="5">
                  <c:v>Atta</c:v>
                </c:pt>
                <c:pt idx="6">
                  <c:v>Organic Pulses</c:v>
                </c:pt>
                <c:pt idx="7">
                  <c:v>Beverages</c:v>
                </c:pt>
                <c:pt idx="8">
                  <c:v>Snacks and Biscuits</c:v>
                </c:pt>
                <c:pt idx="9">
                  <c:v>Chips and Wafers</c:v>
                </c:pt>
              </c:strCache>
            </c:strRef>
          </c:cat>
          <c:val>
            <c:numRef>
              <c:f>Sales!$AD$3:$AD$12</c:f>
              <c:numCache>
                <c:formatCode>"₹"\ #,##0.00</c:formatCode>
                <c:ptCount val="10"/>
                <c:pt idx="0">
                  <c:v>60.166666666666664</c:v>
                </c:pt>
                <c:pt idx="1">
                  <c:v>50</c:v>
                </c:pt>
                <c:pt idx="2">
                  <c:v>65</c:v>
                </c:pt>
                <c:pt idx="3">
                  <c:v>15.416666666666666</c:v>
                </c:pt>
                <c:pt idx="4">
                  <c:v>9.4166666666666661</c:v>
                </c:pt>
                <c:pt idx="5">
                  <c:v>334.58333333333331</c:v>
                </c:pt>
                <c:pt idx="6">
                  <c:v>214.58333333333334</c:v>
                </c:pt>
                <c:pt idx="7">
                  <c:v>40</c:v>
                </c:pt>
                <c:pt idx="8">
                  <c:v>30</c:v>
                </c:pt>
                <c:pt idx="9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E7F-4EAA-96B1-4E5973B7402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659644047"/>
        <c:axId val="1659634447"/>
      </c:barChart>
      <c:catAx>
        <c:axId val="165964404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59634447"/>
        <c:crosses val="autoZero"/>
        <c:auto val="1"/>
        <c:lblAlgn val="ctr"/>
        <c:lblOffset val="100"/>
        <c:noMultiLvlLbl val="0"/>
      </c:catAx>
      <c:valAx>
        <c:axId val="1659634447"/>
        <c:scaling>
          <c:orientation val="minMax"/>
          <c:max val="35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₹&quot;\ 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596440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Purchase trend</a:t>
            </a:r>
            <a:r>
              <a:rPr lang="en-IN" baseline="0"/>
              <a:t> for different SKUs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Purchases!$A$3</c:f>
              <c:strCache>
                <c:ptCount val="1"/>
                <c:pt idx="0">
                  <c:v>Milk &amp; Dairy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Purchases!$B$2:$M$2</c:f>
              <c:strCache>
                <c:ptCount val="12"/>
                <c:pt idx="0">
                  <c:v>W1</c:v>
                </c:pt>
                <c:pt idx="1">
                  <c:v>W2</c:v>
                </c:pt>
                <c:pt idx="2">
                  <c:v>W3</c:v>
                </c:pt>
                <c:pt idx="3">
                  <c:v>W4</c:v>
                </c:pt>
                <c:pt idx="4">
                  <c:v>W5</c:v>
                </c:pt>
                <c:pt idx="5">
                  <c:v>W6</c:v>
                </c:pt>
                <c:pt idx="6">
                  <c:v>W7</c:v>
                </c:pt>
                <c:pt idx="7">
                  <c:v>W8</c:v>
                </c:pt>
                <c:pt idx="8">
                  <c:v>W9 </c:v>
                </c:pt>
                <c:pt idx="9">
                  <c:v>W10</c:v>
                </c:pt>
                <c:pt idx="10">
                  <c:v>W11</c:v>
                </c:pt>
                <c:pt idx="11">
                  <c:v>W12</c:v>
                </c:pt>
              </c:strCache>
            </c:strRef>
          </c:cat>
          <c:val>
            <c:numRef>
              <c:f>Purchases!$B$3:$M$3</c:f>
              <c:numCache>
                <c:formatCode>General</c:formatCode>
                <c:ptCount val="12"/>
                <c:pt idx="0">
                  <c:v>1010</c:v>
                </c:pt>
                <c:pt idx="1">
                  <c:v>1000</c:v>
                </c:pt>
                <c:pt idx="2">
                  <c:v>1080</c:v>
                </c:pt>
                <c:pt idx="3">
                  <c:v>995</c:v>
                </c:pt>
                <c:pt idx="4">
                  <c:v>1000</c:v>
                </c:pt>
                <c:pt idx="5">
                  <c:v>980</c:v>
                </c:pt>
                <c:pt idx="6">
                  <c:v>1100</c:v>
                </c:pt>
                <c:pt idx="7">
                  <c:v>1010</c:v>
                </c:pt>
                <c:pt idx="8">
                  <c:v>1005</c:v>
                </c:pt>
                <c:pt idx="9">
                  <c:v>990</c:v>
                </c:pt>
                <c:pt idx="10">
                  <c:v>1000</c:v>
                </c:pt>
                <c:pt idx="11">
                  <c:v>1020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4D5-456D-874F-114D962A940D}"/>
            </c:ext>
          </c:extLst>
        </c:ser>
        <c:ser>
          <c:idx val="1"/>
          <c:order val="1"/>
          <c:tx>
            <c:strRef>
              <c:f>Purchases!$A$4</c:f>
              <c:strCache>
                <c:ptCount val="1"/>
                <c:pt idx="0">
                  <c:v>Bread 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Purchases!$B$2:$M$2</c:f>
              <c:strCache>
                <c:ptCount val="12"/>
                <c:pt idx="0">
                  <c:v>W1</c:v>
                </c:pt>
                <c:pt idx="1">
                  <c:v>W2</c:v>
                </c:pt>
                <c:pt idx="2">
                  <c:v>W3</c:v>
                </c:pt>
                <c:pt idx="3">
                  <c:v>W4</c:v>
                </c:pt>
                <c:pt idx="4">
                  <c:v>W5</c:v>
                </c:pt>
                <c:pt idx="5">
                  <c:v>W6</c:v>
                </c:pt>
                <c:pt idx="6">
                  <c:v>W7</c:v>
                </c:pt>
                <c:pt idx="7">
                  <c:v>W8</c:v>
                </c:pt>
                <c:pt idx="8">
                  <c:v>W9 </c:v>
                </c:pt>
                <c:pt idx="9">
                  <c:v>W10</c:v>
                </c:pt>
                <c:pt idx="10">
                  <c:v>W11</c:v>
                </c:pt>
                <c:pt idx="11">
                  <c:v>W12</c:v>
                </c:pt>
              </c:strCache>
            </c:strRef>
          </c:cat>
          <c:val>
            <c:numRef>
              <c:f>Purchases!$B$4:$M$4</c:f>
              <c:numCache>
                <c:formatCode>General</c:formatCode>
                <c:ptCount val="12"/>
                <c:pt idx="0">
                  <c:v>490</c:v>
                </c:pt>
                <c:pt idx="1">
                  <c:v>490</c:v>
                </c:pt>
                <c:pt idx="2">
                  <c:v>500</c:v>
                </c:pt>
                <c:pt idx="3">
                  <c:v>475</c:v>
                </c:pt>
                <c:pt idx="4">
                  <c:v>430</c:v>
                </c:pt>
                <c:pt idx="5">
                  <c:v>510</c:v>
                </c:pt>
                <c:pt idx="6">
                  <c:v>480</c:v>
                </c:pt>
                <c:pt idx="7">
                  <c:v>495</c:v>
                </c:pt>
                <c:pt idx="8">
                  <c:v>470</c:v>
                </c:pt>
                <c:pt idx="9">
                  <c:v>500</c:v>
                </c:pt>
                <c:pt idx="10">
                  <c:v>475</c:v>
                </c:pt>
                <c:pt idx="11">
                  <c:v>490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4D5-456D-874F-114D962A940D}"/>
            </c:ext>
          </c:extLst>
        </c:ser>
        <c:ser>
          <c:idx val="2"/>
          <c:order val="2"/>
          <c:tx>
            <c:strRef>
              <c:f>Purchases!$A$5</c:f>
              <c:strCache>
                <c:ptCount val="1"/>
                <c:pt idx="0">
                  <c:v>Chocolates 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Purchases!$B$2:$M$2</c:f>
              <c:strCache>
                <c:ptCount val="12"/>
                <c:pt idx="0">
                  <c:v>W1</c:v>
                </c:pt>
                <c:pt idx="1">
                  <c:v>W2</c:v>
                </c:pt>
                <c:pt idx="2">
                  <c:v>W3</c:v>
                </c:pt>
                <c:pt idx="3">
                  <c:v>W4</c:v>
                </c:pt>
                <c:pt idx="4">
                  <c:v>W5</c:v>
                </c:pt>
                <c:pt idx="5">
                  <c:v>W6</c:v>
                </c:pt>
                <c:pt idx="6">
                  <c:v>W7</c:v>
                </c:pt>
                <c:pt idx="7">
                  <c:v>W8</c:v>
                </c:pt>
                <c:pt idx="8">
                  <c:v>W9 </c:v>
                </c:pt>
                <c:pt idx="9">
                  <c:v>W10</c:v>
                </c:pt>
                <c:pt idx="10">
                  <c:v>W11</c:v>
                </c:pt>
                <c:pt idx="11">
                  <c:v>W12</c:v>
                </c:pt>
              </c:strCache>
            </c:strRef>
          </c:cat>
          <c:val>
            <c:numRef>
              <c:f>Purchases!$B$5:$M$5</c:f>
              <c:numCache>
                <c:formatCode>General</c:formatCode>
                <c:ptCount val="12"/>
                <c:pt idx="0">
                  <c:v>50</c:v>
                </c:pt>
                <c:pt idx="1">
                  <c:v>50</c:v>
                </c:pt>
                <c:pt idx="2">
                  <c:v>45</c:v>
                </c:pt>
                <c:pt idx="3">
                  <c:v>40</c:v>
                </c:pt>
                <c:pt idx="4">
                  <c:v>70</c:v>
                </c:pt>
                <c:pt idx="5">
                  <c:v>75</c:v>
                </c:pt>
                <c:pt idx="6">
                  <c:v>65</c:v>
                </c:pt>
                <c:pt idx="7">
                  <c:v>50</c:v>
                </c:pt>
                <c:pt idx="8">
                  <c:v>40</c:v>
                </c:pt>
                <c:pt idx="9">
                  <c:v>50</c:v>
                </c:pt>
                <c:pt idx="10">
                  <c:v>35</c:v>
                </c:pt>
                <c:pt idx="11">
                  <c:v>40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4D5-456D-874F-114D962A940D}"/>
            </c:ext>
          </c:extLst>
        </c:ser>
        <c:ser>
          <c:idx val="3"/>
          <c:order val="3"/>
          <c:tx>
            <c:strRef>
              <c:f>Purchases!$A$6</c:f>
              <c:strCache>
                <c:ptCount val="1"/>
                <c:pt idx="0">
                  <c:v>Cigarettes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Purchases!$B$2:$M$2</c:f>
              <c:strCache>
                <c:ptCount val="12"/>
                <c:pt idx="0">
                  <c:v>W1</c:v>
                </c:pt>
                <c:pt idx="1">
                  <c:v>W2</c:v>
                </c:pt>
                <c:pt idx="2">
                  <c:v>W3</c:v>
                </c:pt>
                <c:pt idx="3">
                  <c:v>W4</c:v>
                </c:pt>
                <c:pt idx="4">
                  <c:v>W5</c:v>
                </c:pt>
                <c:pt idx="5">
                  <c:v>W6</c:v>
                </c:pt>
                <c:pt idx="6">
                  <c:v>W7</c:v>
                </c:pt>
                <c:pt idx="7">
                  <c:v>W8</c:v>
                </c:pt>
                <c:pt idx="8">
                  <c:v>W9 </c:v>
                </c:pt>
                <c:pt idx="9">
                  <c:v>W10</c:v>
                </c:pt>
                <c:pt idx="10">
                  <c:v>W11</c:v>
                </c:pt>
                <c:pt idx="11">
                  <c:v>W12</c:v>
                </c:pt>
              </c:strCache>
            </c:strRef>
          </c:cat>
          <c:val>
            <c:numRef>
              <c:f>Purchases!$B$6:$M$6</c:f>
              <c:numCache>
                <c:formatCode>General</c:formatCode>
                <c:ptCount val="12"/>
                <c:pt idx="0">
                  <c:v>420</c:v>
                </c:pt>
                <c:pt idx="1">
                  <c:v>390</c:v>
                </c:pt>
                <c:pt idx="2">
                  <c:v>330</c:v>
                </c:pt>
                <c:pt idx="3">
                  <c:v>470</c:v>
                </c:pt>
                <c:pt idx="4">
                  <c:v>425</c:v>
                </c:pt>
                <c:pt idx="5">
                  <c:v>460</c:v>
                </c:pt>
                <c:pt idx="6">
                  <c:v>360</c:v>
                </c:pt>
                <c:pt idx="7">
                  <c:v>395</c:v>
                </c:pt>
                <c:pt idx="8">
                  <c:v>415</c:v>
                </c:pt>
                <c:pt idx="9">
                  <c:v>380</c:v>
                </c:pt>
                <c:pt idx="10">
                  <c:v>380</c:v>
                </c:pt>
                <c:pt idx="11">
                  <c:v>400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34D5-456D-874F-114D962A940D}"/>
            </c:ext>
          </c:extLst>
        </c:ser>
        <c:ser>
          <c:idx val="4"/>
          <c:order val="4"/>
          <c:tx>
            <c:strRef>
              <c:f>Purchases!$A$7</c:f>
              <c:strCache>
                <c:ptCount val="1"/>
                <c:pt idx="0">
                  <c:v>Eggs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Purchases!$B$2:$M$2</c:f>
              <c:strCache>
                <c:ptCount val="12"/>
                <c:pt idx="0">
                  <c:v>W1</c:v>
                </c:pt>
                <c:pt idx="1">
                  <c:v>W2</c:v>
                </c:pt>
                <c:pt idx="2">
                  <c:v>W3</c:v>
                </c:pt>
                <c:pt idx="3">
                  <c:v>W4</c:v>
                </c:pt>
                <c:pt idx="4">
                  <c:v>W5</c:v>
                </c:pt>
                <c:pt idx="5">
                  <c:v>W6</c:v>
                </c:pt>
                <c:pt idx="6">
                  <c:v>W7</c:v>
                </c:pt>
                <c:pt idx="7">
                  <c:v>W8</c:v>
                </c:pt>
                <c:pt idx="8">
                  <c:v>W9 </c:v>
                </c:pt>
                <c:pt idx="9">
                  <c:v>W10</c:v>
                </c:pt>
                <c:pt idx="10">
                  <c:v>W11</c:v>
                </c:pt>
                <c:pt idx="11">
                  <c:v>W12</c:v>
                </c:pt>
              </c:strCache>
            </c:strRef>
          </c:cat>
          <c:val>
            <c:numRef>
              <c:f>Purchases!$B$7:$M$7</c:f>
              <c:numCache>
                <c:formatCode>General</c:formatCode>
                <c:ptCount val="12"/>
                <c:pt idx="0">
                  <c:v>300</c:v>
                </c:pt>
                <c:pt idx="1">
                  <c:v>280</c:v>
                </c:pt>
                <c:pt idx="2">
                  <c:v>285</c:v>
                </c:pt>
                <c:pt idx="3">
                  <c:v>310</c:v>
                </c:pt>
                <c:pt idx="4">
                  <c:v>285</c:v>
                </c:pt>
                <c:pt idx="5">
                  <c:v>320</c:v>
                </c:pt>
                <c:pt idx="6">
                  <c:v>300</c:v>
                </c:pt>
                <c:pt idx="7">
                  <c:v>310</c:v>
                </c:pt>
                <c:pt idx="8">
                  <c:v>320</c:v>
                </c:pt>
                <c:pt idx="9">
                  <c:v>280</c:v>
                </c:pt>
                <c:pt idx="10">
                  <c:v>280</c:v>
                </c:pt>
                <c:pt idx="11">
                  <c:v>275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34D5-456D-874F-114D962A940D}"/>
            </c:ext>
          </c:extLst>
        </c:ser>
        <c:ser>
          <c:idx val="5"/>
          <c:order val="5"/>
          <c:tx>
            <c:strRef>
              <c:f>Purchases!$A$8</c:f>
              <c:strCache>
                <c:ptCount val="1"/>
                <c:pt idx="0">
                  <c:v>Atta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>Purchases!$B$2:$M$2</c:f>
              <c:strCache>
                <c:ptCount val="12"/>
                <c:pt idx="0">
                  <c:v>W1</c:v>
                </c:pt>
                <c:pt idx="1">
                  <c:v>W2</c:v>
                </c:pt>
                <c:pt idx="2">
                  <c:v>W3</c:v>
                </c:pt>
                <c:pt idx="3">
                  <c:v>W4</c:v>
                </c:pt>
                <c:pt idx="4">
                  <c:v>W5</c:v>
                </c:pt>
                <c:pt idx="5">
                  <c:v>W6</c:v>
                </c:pt>
                <c:pt idx="6">
                  <c:v>W7</c:v>
                </c:pt>
                <c:pt idx="7">
                  <c:v>W8</c:v>
                </c:pt>
                <c:pt idx="8">
                  <c:v>W9 </c:v>
                </c:pt>
                <c:pt idx="9">
                  <c:v>W10</c:v>
                </c:pt>
                <c:pt idx="10">
                  <c:v>W11</c:v>
                </c:pt>
                <c:pt idx="11">
                  <c:v>W12</c:v>
                </c:pt>
              </c:strCache>
            </c:strRef>
          </c:cat>
          <c:val>
            <c:numRef>
              <c:f>Purchases!$B$8:$M$8</c:f>
              <c:numCache>
                <c:formatCode>General</c:formatCode>
                <c:ptCount val="12"/>
                <c:pt idx="0">
                  <c:v>50</c:v>
                </c:pt>
                <c:pt idx="1">
                  <c:v>15</c:v>
                </c:pt>
                <c:pt idx="2">
                  <c:v>20</c:v>
                </c:pt>
                <c:pt idx="3">
                  <c:v>55</c:v>
                </c:pt>
                <c:pt idx="4">
                  <c:v>10</c:v>
                </c:pt>
                <c:pt idx="5">
                  <c:v>25</c:v>
                </c:pt>
                <c:pt idx="6">
                  <c:v>60</c:v>
                </c:pt>
                <c:pt idx="7">
                  <c:v>15</c:v>
                </c:pt>
                <c:pt idx="8">
                  <c:v>30</c:v>
                </c:pt>
                <c:pt idx="9">
                  <c:v>30</c:v>
                </c:pt>
                <c:pt idx="10">
                  <c:v>45</c:v>
                </c:pt>
                <c:pt idx="11">
                  <c:v>50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34D5-456D-874F-114D962A940D}"/>
            </c:ext>
          </c:extLst>
        </c:ser>
        <c:ser>
          <c:idx val="6"/>
          <c:order val="6"/>
          <c:tx>
            <c:strRef>
              <c:f>Purchases!$A$9</c:f>
              <c:strCache>
                <c:ptCount val="1"/>
                <c:pt idx="0">
                  <c:v>Organic Pulses</c:v>
                </c:pt>
              </c:strCache>
            </c:strRef>
          </c:tx>
          <c:spPr>
            <a:ln w="28575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Purchases!$B$2:$M$2</c:f>
              <c:strCache>
                <c:ptCount val="12"/>
                <c:pt idx="0">
                  <c:v>W1</c:v>
                </c:pt>
                <c:pt idx="1">
                  <c:v>W2</c:v>
                </c:pt>
                <c:pt idx="2">
                  <c:v>W3</c:v>
                </c:pt>
                <c:pt idx="3">
                  <c:v>W4</c:v>
                </c:pt>
                <c:pt idx="4">
                  <c:v>W5</c:v>
                </c:pt>
                <c:pt idx="5">
                  <c:v>W6</c:v>
                </c:pt>
                <c:pt idx="6">
                  <c:v>W7</c:v>
                </c:pt>
                <c:pt idx="7">
                  <c:v>W8</c:v>
                </c:pt>
                <c:pt idx="8">
                  <c:v>W9 </c:v>
                </c:pt>
                <c:pt idx="9">
                  <c:v>W10</c:v>
                </c:pt>
                <c:pt idx="10">
                  <c:v>W11</c:v>
                </c:pt>
                <c:pt idx="11">
                  <c:v>W12</c:v>
                </c:pt>
              </c:strCache>
            </c:strRef>
          </c:cat>
          <c:val>
            <c:numRef>
              <c:f>Purchases!$B$9:$M$9</c:f>
              <c:numCache>
                <c:formatCode>General</c:formatCode>
                <c:ptCount val="12"/>
                <c:pt idx="0">
                  <c:v>15</c:v>
                </c:pt>
                <c:pt idx="1">
                  <c:v>5</c:v>
                </c:pt>
                <c:pt idx="2">
                  <c:v>15</c:v>
                </c:pt>
                <c:pt idx="3">
                  <c:v>15</c:v>
                </c:pt>
                <c:pt idx="4">
                  <c:v>15</c:v>
                </c:pt>
                <c:pt idx="5">
                  <c:v>5</c:v>
                </c:pt>
                <c:pt idx="6">
                  <c:v>10</c:v>
                </c:pt>
                <c:pt idx="7">
                  <c:v>10</c:v>
                </c:pt>
                <c:pt idx="8">
                  <c:v>15</c:v>
                </c:pt>
                <c:pt idx="9">
                  <c:v>10</c:v>
                </c:pt>
                <c:pt idx="10">
                  <c:v>20</c:v>
                </c:pt>
                <c:pt idx="11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34D5-456D-874F-114D962A940D}"/>
            </c:ext>
          </c:extLst>
        </c:ser>
        <c:ser>
          <c:idx val="7"/>
          <c:order val="7"/>
          <c:tx>
            <c:strRef>
              <c:f>Purchases!$A$10</c:f>
              <c:strCache>
                <c:ptCount val="1"/>
                <c:pt idx="0">
                  <c:v>Beverages</c:v>
                </c:pt>
              </c:strCache>
            </c:strRef>
          </c:tx>
          <c:spPr>
            <a:ln w="28575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Purchases!$B$2:$M$2</c:f>
              <c:strCache>
                <c:ptCount val="12"/>
                <c:pt idx="0">
                  <c:v>W1</c:v>
                </c:pt>
                <c:pt idx="1">
                  <c:v>W2</c:v>
                </c:pt>
                <c:pt idx="2">
                  <c:v>W3</c:v>
                </c:pt>
                <c:pt idx="3">
                  <c:v>W4</c:v>
                </c:pt>
                <c:pt idx="4">
                  <c:v>W5</c:v>
                </c:pt>
                <c:pt idx="5">
                  <c:v>W6</c:v>
                </c:pt>
                <c:pt idx="6">
                  <c:v>W7</c:v>
                </c:pt>
                <c:pt idx="7">
                  <c:v>W8</c:v>
                </c:pt>
                <c:pt idx="8">
                  <c:v>W9 </c:v>
                </c:pt>
                <c:pt idx="9">
                  <c:v>W10</c:v>
                </c:pt>
                <c:pt idx="10">
                  <c:v>W11</c:v>
                </c:pt>
                <c:pt idx="11">
                  <c:v>W12</c:v>
                </c:pt>
              </c:strCache>
            </c:strRef>
          </c:cat>
          <c:val>
            <c:numRef>
              <c:f>Purchases!$B$10:$M$10</c:f>
              <c:numCache>
                <c:formatCode>General</c:formatCode>
                <c:ptCount val="12"/>
                <c:pt idx="0">
                  <c:v>80</c:v>
                </c:pt>
                <c:pt idx="1">
                  <c:v>80</c:v>
                </c:pt>
                <c:pt idx="2">
                  <c:v>75</c:v>
                </c:pt>
                <c:pt idx="3">
                  <c:v>95</c:v>
                </c:pt>
                <c:pt idx="4">
                  <c:v>65</c:v>
                </c:pt>
                <c:pt idx="5">
                  <c:v>80</c:v>
                </c:pt>
                <c:pt idx="6">
                  <c:v>60</c:v>
                </c:pt>
                <c:pt idx="7">
                  <c:v>70</c:v>
                </c:pt>
                <c:pt idx="8">
                  <c:v>75</c:v>
                </c:pt>
                <c:pt idx="9">
                  <c:v>60</c:v>
                </c:pt>
                <c:pt idx="10">
                  <c:v>70</c:v>
                </c:pt>
                <c:pt idx="11">
                  <c:v>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34D5-456D-874F-114D962A940D}"/>
            </c:ext>
          </c:extLst>
        </c:ser>
        <c:ser>
          <c:idx val="8"/>
          <c:order val="8"/>
          <c:tx>
            <c:strRef>
              <c:f>Purchases!$A$11</c:f>
              <c:strCache>
                <c:ptCount val="1"/>
                <c:pt idx="0">
                  <c:v>Snacks and Biscuits</c:v>
                </c:pt>
              </c:strCache>
            </c:strRef>
          </c:tx>
          <c:spPr>
            <a:ln w="28575" cap="rnd">
              <a:solidFill>
                <a:schemeClr val="accent3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Purchases!$B$2:$M$2</c:f>
              <c:strCache>
                <c:ptCount val="12"/>
                <c:pt idx="0">
                  <c:v>W1</c:v>
                </c:pt>
                <c:pt idx="1">
                  <c:v>W2</c:v>
                </c:pt>
                <c:pt idx="2">
                  <c:v>W3</c:v>
                </c:pt>
                <c:pt idx="3">
                  <c:v>W4</c:v>
                </c:pt>
                <c:pt idx="4">
                  <c:v>W5</c:v>
                </c:pt>
                <c:pt idx="5">
                  <c:v>W6</c:v>
                </c:pt>
                <c:pt idx="6">
                  <c:v>W7</c:v>
                </c:pt>
                <c:pt idx="7">
                  <c:v>W8</c:v>
                </c:pt>
                <c:pt idx="8">
                  <c:v>W9 </c:v>
                </c:pt>
                <c:pt idx="9">
                  <c:v>W10</c:v>
                </c:pt>
                <c:pt idx="10">
                  <c:v>W11</c:v>
                </c:pt>
                <c:pt idx="11">
                  <c:v>W12</c:v>
                </c:pt>
              </c:strCache>
            </c:strRef>
          </c:cat>
          <c:val>
            <c:numRef>
              <c:f>Purchases!$B$11:$M$11</c:f>
              <c:numCache>
                <c:formatCode>General</c:formatCode>
                <c:ptCount val="12"/>
                <c:pt idx="0">
                  <c:v>35</c:v>
                </c:pt>
                <c:pt idx="1">
                  <c:v>35</c:v>
                </c:pt>
                <c:pt idx="2">
                  <c:v>30</c:v>
                </c:pt>
                <c:pt idx="3">
                  <c:v>25</c:v>
                </c:pt>
                <c:pt idx="4">
                  <c:v>25</c:v>
                </c:pt>
                <c:pt idx="5">
                  <c:v>50</c:v>
                </c:pt>
                <c:pt idx="6">
                  <c:v>45</c:v>
                </c:pt>
                <c:pt idx="7">
                  <c:v>45</c:v>
                </c:pt>
                <c:pt idx="8">
                  <c:v>25</c:v>
                </c:pt>
                <c:pt idx="9">
                  <c:v>30</c:v>
                </c:pt>
                <c:pt idx="10">
                  <c:v>30</c:v>
                </c:pt>
                <c:pt idx="11">
                  <c:v>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8-34D5-456D-874F-114D962A940D}"/>
            </c:ext>
          </c:extLst>
        </c:ser>
        <c:ser>
          <c:idx val="9"/>
          <c:order val="9"/>
          <c:tx>
            <c:strRef>
              <c:f>Purchases!$A$12</c:f>
              <c:strCache>
                <c:ptCount val="1"/>
                <c:pt idx="0">
                  <c:v>Chips and Wafers</c:v>
                </c:pt>
              </c:strCache>
            </c:strRef>
          </c:tx>
          <c:spPr>
            <a:ln w="28575" cap="rnd">
              <a:solidFill>
                <a:schemeClr val="accent4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Purchases!$B$2:$M$2</c:f>
              <c:strCache>
                <c:ptCount val="12"/>
                <c:pt idx="0">
                  <c:v>W1</c:v>
                </c:pt>
                <c:pt idx="1">
                  <c:v>W2</c:v>
                </c:pt>
                <c:pt idx="2">
                  <c:v>W3</c:v>
                </c:pt>
                <c:pt idx="3">
                  <c:v>W4</c:v>
                </c:pt>
                <c:pt idx="4">
                  <c:v>W5</c:v>
                </c:pt>
                <c:pt idx="5">
                  <c:v>W6</c:v>
                </c:pt>
                <c:pt idx="6">
                  <c:v>W7</c:v>
                </c:pt>
                <c:pt idx="7">
                  <c:v>W8</c:v>
                </c:pt>
                <c:pt idx="8">
                  <c:v>W9 </c:v>
                </c:pt>
                <c:pt idx="9">
                  <c:v>W10</c:v>
                </c:pt>
                <c:pt idx="10">
                  <c:v>W11</c:v>
                </c:pt>
                <c:pt idx="11">
                  <c:v>W12</c:v>
                </c:pt>
              </c:strCache>
            </c:strRef>
          </c:cat>
          <c:val>
            <c:numRef>
              <c:f>Purchases!$B$12:$M$12</c:f>
              <c:numCache>
                <c:formatCode>General</c:formatCode>
                <c:ptCount val="12"/>
                <c:pt idx="0">
                  <c:v>150</c:v>
                </c:pt>
                <c:pt idx="1">
                  <c:v>135</c:v>
                </c:pt>
                <c:pt idx="2">
                  <c:v>160</c:v>
                </c:pt>
                <c:pt idx="3">
                  <c:v>130</c:v>
                </c:pt>
                <c:pt idx="4">
                  <c:v>145</c:v>
                </c:pt>
                <c:pt idx="5">
                  <c:v>145</c:v>
                </c:pt>
                <c:pt idx="6">
                  <c:v>170</c:v>
                </c:pt>
                <c:pt idx="7">
                  <c:v>135</c:v>
                </c:pt>
                <c:pt idx="8">
                  <c:v>125</c:v>
                </c:pt>
                <c:pt idx="9">
                  <c:v>145</c:v>
                </c:pt>
                <c:pt idx="10">
                  <c:v>170</c:v>
                </c:pt>
                <c:pt idx="11">
                  <c:v>145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9-34D5-456D-874F-114D962A94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76619487"/>
        <c:axId val="1576619967"/>
      </c:lineChart>
      <c:catAx>
        <c:axId val="157661948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Week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76619967"/>
        <c:crosses val="autoZero"/>
        <c:auto val="1"/>
        <c:lblAlgn val="ctr"/>
        <c:lblOffset val="100"/>
        <c:noMultiLvlLbl val="0"/>
      </c:catAx>
      <c:valAx>
        <c:axId val="15766199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Units(as</a:t>
                </a:r>
                <a:r>
                  <a:rPr lang="en-IN" baseline="0"/>
                  <a:t> specified)</a:t>
                </a: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7661948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Profit</a:t>
            </a:r>
            <a:r>
              <a:rPr lang="en-IN" baseline="0"/>
              <a:t> Margin for each SKU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blipFill>
              <a:blip xmlns:r="http://schemas.openxmlformats.org/officeDocument/2006/relationships" r:embed="rId3"/>
              <a:tile tx="0" ty="0" sx="100000" sy="100000" flip="none" algn="tl"/>
            </a:blipFill>
            <a:ln w="12700">
              <a:solidFill>
                <a:sysClr val="windowText" lastClr="000000"/>
              </a:solidFill>
            </a:ln>
            <a:effectLst/>
          </c:spPr>
          <c:invertIfNegative val="0"/>
          <c:cat>
            <c:strRef>
              <c:f>'P&amp;L'!$B$1:$K$1</c:f>
              <c:strCache>
                <c:ptCount val="10"/>
                <c:pt idx="0">
                  <c:v>Milk</c:v>
                </c:pt>
                <c:pt idx="1">
                  <c:v>Bread</c:v>
                </c:pt>
                <c:pt idx="2">
                  <c:v>Chocolates</c:v>
                </c:pt>
                <c:pt idx="3">
                  <c:v>Cigarettes</c:v>
                </c:pt>
                <c:pt idx="4">
                  <c:v>Eggs</c:v>
                </c:pt>
                <c:pt idx="5">
                  <c:v>Atta</c:v>
                </c:pt>
                <c:pt idx="6">
                  <c:v>Pulses</c:v>
                </c:pt>
                <c:pt idx="7">
                  <c:v>Beverages</c:v>
                </c:pt>
                <c:pt idx="8">
                  <c:v>Snacks and Biscuits</c:v>
                </c:pt>
                <c:pt idx="9">
                  <c:v>Chips and Wafers</c:v>
                </c:pt>
              </c:strCache>
            </c:strRef>
          </c:cat>
          <c:val>
            <c:numRef>
              <c:f>'P&amp;L'!$B$5:$K$5</c:f>
              <c:numCache>
                <c:formatCode>0.00%</c:formatCode>
                <c:ptCount val="10"/>
                <c:pt idx="0">
                  <c:v>1.3295662290177901E-2</c:v>
                </c:pt>
                <c:pt idx="1">
                  <c:v>7.0000000000000007E-2</c:v>
                </c:pt>
                <c:pt idx="2">
                  <c:v>9.0461538461538496E-2</c:v>
                </c:pt>
                <c:pt idx="3">
                  <c:v>9.2088197146562897E-2</c:v>
                </c:pt>
                <c:pt idx="4">
                  <c:v>0.18577494692144375</c:v>
                </c:pt>
                <c:pt idx="5">
                  <c:v>0.119552872257756</c:v>
                </c:pt>
                <c:pt idx="6">
                  <c:v>0.143676018268245</c:v>
                </c:pt>
                <c:pt idx="7">
                  <c:v>3.324999999999996E-2</c:v>
                </c:pt>
                <c:pt idx="8">
                  <c:v>4.033333333333336E-2</c:v>
                </c:pt>
                <c:pt idx="9">
                  <c:v>9.6000000000000085E-2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E59-462D-B20C-111146550E3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48012944"/>
        <c:axId val="748023024"/>
      </c:barChart>
      <c:catAx>
        <c:axId val="7480129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SKU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8023024"/>
        <c:crosses val="autoZero"/>
        <c:auto val="1"/>
        <c:lblAlgn val="ctr"/>
        <c:lblOffset val="100"/>
        <c:noMultiLvlLbl val="0"/>
      </c:catAx>
      <c:valAx>
        <c:axId val="7480230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Profit</a:t>
                </a:r>
                <a:r>
                  <a:rPr lang="en-IN" baseline="0"/>
                  <a:t> Margin percentage</a:t>
                </a:r>
                <a:endParaRPr lang="en-IN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8012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FB8B65A-D69F-C26C-B67E-036EF77BF1F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2B9064-AE57-427F-E5AF-71DE7D52F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8190EA-5EEC-4300-B6AE-D9734C6C648E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6157A-CEB9-B0FC-3A49-BE950AEAD6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819CA0-A57D-42D7-A625-56C22D0FA7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FF3A6F-DEFA-45E0-9496-BEE7C2C6F3D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0022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gif>
</file>

<file path=ppt/media/image2.jpeg>
</file>

<file path=ppt/media/image3.jpeg>
</file>

<file path=ppt/media/image4.jp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ADD9-2083-264C-A652-8D52D02F7E72}" type="datetimeFigureOut">
              <a:rPr lang="en-US" smtClean="0"/>
              <a:t>11/27/2024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DC217-DF71-1A49-B3EA-559F1F43B0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385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743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948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086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3537B6D-42A5-F449-2691-321A167F7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3419"/>
            <a:ext cx="12192000" cy="6861419"/>
            <a:chOff x="0" y="-3419"/>
            <a:chExt cx="12192000" cy="6861419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02465C8-266D-104C-9C49-323DF4A8277E}"/>
                </a:ext>
              </a:extLst>
            </p:cNvPr>
            <p:cNvSpPr/>
            <p:nvPr userDrawn="1"/>
          </p:nvSpPr>
          <p:spPr>
            <a:xfrm>
              <a:off x="583746" y="4960030"/>
              <a:ext cx="1551214" cy="1551214"/>
            </a:xfrm>
            <a:prstGeom prst="ellips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37979A1C-BF60-B345-A664-2E4F7A3461EB}"/>
                </a:ext>
              </a:extLst>
            </p:cNvPr>
            <p:cNvSpPr/>
            <p:nvPr userDrawn="1"/>
          </p:nvSpPr>
          <p:spPr>
            <a:xfrm>
              <a:off x="1" y="4571999"/>
              <a:ext cx="1118508" cy="1118508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8080B3E-915C-2D4C-8608-596E1BFD6387}"/>
                </a:ext>
              </a:extLst>
            </p:cNvPr>
            <p:cNvSpPr/>
            <p:nvPr userDrawn="1"/>
          </p:nvSpPr>
          <p:spPr>
            <a:xfrm>
              <a:off x="1" y="5739492"/>
              <a:ext cx="1118508" cy="1118508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15FBB50-09C8-B64E-AE57-67C5E70810CB}"/>
                </a:ext>
              </a:extLst>
            </p:cNvPr>
            <p:cNvGrpSpPr/>
            <p:nvPr userDrawn="1"/>
          </p:nvGrpSpPr>
          <p:grpSpPr>
            <a:xfrm>
              <a:off x="8264427" y="-3419"/>
              <a:ext cx="3927573" cy="3165022"/>
              <a:chOff x="9857014" y="13834"/>
              <a:chExt cx="2334986" cy="1881641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EFBF1E52-11FA-DC48-B7AD-75734232FFE8}"/>
                  </a:ext>
                </a:extLst>
              </p:cNvPr>
              <p:cNvSpPr/>
              <p:nvPr userDrawn="1"/>
            </p:nvSpPr>
            <p:spPr>
              <a:xfrm rot="5400000" flipH="1" flipV="1">
                <a:off x="10667433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4850B620-49F5-3748-84AF-682555D52792}"/>
                  </a:ext>
                </a:extLst>
              </p:cNvPr>
              <p:cNvSpPr/>
              <p:nvPr userDrawn="1"/>
            </p:nvSpPr>
            <p:spPr>
              <a:xfrm rot="16200000" flipV="1">
                <a:off x="9499940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C68F289-2744-2F48-893A-3F17911625C8}"/>
                </a:ext>
              </a:extLst>
            </p:cNvPr>
            <p:cNvSpPr/>
            <p:nvPr userDrawn="1"/>
          </p:nvSpPr>
          <p:spPr>
            <a:xfrm>
              <a:off x="0" y="-1"/>
              <a:ext cx="1167493" cy="1167493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9E240E8A-950E-7946-826C-415CB5DACA43}"/>
                </a:ext>
              </a:extLst>
            </p:cNvPr>
            <p:cNvSpPr/>
            <p:nvPr userDrawn="1"/>
          </p:nvSpPr>
          <p:spPr>
            <a:xfrm>
              <a:off x="11024507" y="4580708"/>
              <a:ext cx="1167493" cy="2277292"/>
            </a:xfrm>
            <a:custGeom>
              <a:avLst/>
              <a:gdLst>
                <a:gd name="connsiteX0" fmla="*/ 1167473 w 1167493"/>
                <a:gd name="connsiteY0" fmla="*/ 0 h 2272167"/>
                <a:gd name="connsiteX1" fmla="*/ 1167493 w 1167493"/>
                <a:gd name="connsiteY1" fmla="*/ 0 h 2272167"/>
                <a:gd name="connsiteX2" fmla="*/ 1167493 w 1167493"/>
                <a:gd name="connsiteY2" fmla="*/ 492960 h 2272167"/>
                <a:gd name="connsiteX3" fmla="*/ 1167493 w 1167493"/>
                <a:gd name="connsiteY3" fmla="*/ 720385 h 2272167"/>
                <a:gd name="connsiteX4" fmla="*/ 1167493 w 1167493"/>
                <a:gd name="connsiteY4" fmla="*/ 2272167 h 2272167"/>
                <a:gd name="connsiteX5" fmla="*/ 0 w 1167493"/>
                <a:gd name="connsiteY5" fmla="*/ 2272167 h 2272167"/>
                <a:gd name="connsiteX6" fmla="*/ 0 w 1167493"/>
                <a:gd name="connsiteY6" fmla="*/ 1898074 h 2272167"/>
                <a:gd name="connsiteX7" fmla="*/ 0 w 1167493"/>
                <a:gd name="connsiteY7" fmla="*/ 1271597 h 2272167"/>
                <a:gd name="connsiteX8" fmla="*/ 0 w 1167493"/>
                <a:gd name="connsiteY8" fmla="*/ 1177688 h 2272167"/>
                <a:gd name="connsiteX9" fmla="*/ 1048124 w 1167493"/>
                <a:gd name="connsiteY9" fmla="*/ 6080 h 2272167"/>
                <a:gd name="connsiteX10" fmla="*/ 1167473 w 1167493"/>
                <a:gd name="connsiteY10" fmla="*/ 0 h 2272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67493" h="2272167">
                  <a:moveTo>
                    <a:pt x="1167473" y="0"/>
                  </a:moveTo>
                  <a:lnTo>
                    <a:pt x="1167493" y="0"/>
                  </a:lnTo>
                  <a:lnTo>
                    <a:pt x="1167493" y="492960"/>
                  </a:lnTo>
                  <a:lnTo>
                    <a:pt x="1167493" y="720385"/>
                  </a:lnTo>
                  <a:lnTo>
                    <a:pt x="1167493" y="2272167"/>
                  </a:lnTo>
                  <a:lnTo>
                    <a:pt x="0" y="2272167"/>
                  </a:lnTo>
                  <a:lnTo>
                    <a:pt x="0" y="1898074"/>
                  </a:lnTo>
                  <a:lnTo>
                    <a:pt x="0" y="1271597"/>
                  </a:lnTo>
                  <a:lnTo>
                    <a:pt x="0" y="1177688"/>
                  </a:lnTo>
                  <a:cubicBezTo>
                    <a:pt x="0" y="567919"/>
                    <a:pt x="459408" y="66389"/>
                    <a:pt x="1048124" y="6080"/>
                  </a:cubicBezTo>
                  <a:lnTo>
                    <a:pt x="1167473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67493" y="232913"/>
            <a:ext cx="7096933" cy="383013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A2A58C-57B7-834C-8F5C-3299322411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136526"/>
            <a:ext cx="9779183" cy="1570038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84832"/>
            <a:ext cx="9779182" cy="336681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8AD52EA-B01E-8D38-D87A-BF7EB5B58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1"/>
            <a:ext cx="12192001" cy="6864796"/>
            <a:chOff x="0" y="-1"/>
            <a:chExt cx="12192001" cy="686479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AC79249-FDC0-364D-A734-AE1DE1605D28}"/>
                </a:ext>
              </a:extLst>
            </p:cNvPr>
            <p:cNvSpPr/>
            <p:nvPr userDrawn="1"/>
          </p:nvSpPr>
          <p:spPr>
            <a:xfrm>
              <a:off x="8264426" y="0"/>
              <a:ext cx="3927574" cy="685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15FBB50-09C8-B64E-AE57-67C5E70810CB}"/>
                </a:ext>
              </a:extLst>
            </p:cNvPr>
            <p:cNvGrpSpPr/>
            <p:nvPr userDrawn="1"/>
          </p:nvGrpSpPr>
          <p:grpSpPr>
            <a:xfrm>
              <a:off x="8264427" y="3685939"/>
              <a:ext cx="3927573" cy="3178856"/>
              <a:chOff x="9857014" y="13834"/>
              <a:chExt cx="2334986" cy="1881641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EFBF1E52-11FA-DC48-B7AD-75734232FFE8}"/>
                  </a:ext>
                </a:extLst>
              </p:cNvPr>
              <p:cNvSpPr/>
              <p:nvPr userDrawn="1"/>
            </p:nvSpPr>
            <p:spPr>
              <a:xfrm rot="5400000" flipH="1" flipV="1">
                <a:off x="10667433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4850B620-49F5-3748-84AF-682555D52792}"/>
                  </a:ext>
                </a:extLst>
              </p:cNvPr>
              <p:cNvSpPr/>
              <p:nvPr userDrawn="1"/>
            </p:nvSpPr>
            <p:spPr>
              <a:xfrm rot="16200000" flipV="1">
                <a:off x="9499940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C68F289-2744-2F48-893A-3F17911625C8}"/>
                </a:ext>
              </a:extLst>
            </p:cNvPr>
            <p:cNvSpPr/>
            <p:nvPr userDrawn="1"/>
          </p:nvSpPr>
          <p:spPr>
            <a:xfrm>
              <a:off x="0" y="-1"/>
              <a:ext cx="1167493" cy="1167493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39563C76-BC00-DE47-88F5-C24D3CE3325A}"/>
                </a:ext>
              </a:extLst>
            </p:cNvPr>
            <p:cNvSpPr/>
            <p:nvPr userDrawn="1"/>
          </p:nvSpPr>
          <p:spPr>
            <a:xfrm>
              <a:off x="10228214" y="-1"/>
              <a:ext cx="1963787" cy="3178856"/>
            </a:xfrm>
            <a:custGeom>
              <a:avLst/>
              <a:gdLst>
                <a:gd name="connsiteX0" fmla="*/ 0 w 1963787"/>
                <a:gd name="connsiteY0" fmla="*/ 0 h 3178856"/>
                <a:gd name="connsiteX1" fmla="*/ 1963787 w 1963787"/>
                <a:gd name="connsiteY1" fmla="*/ 0 h 3178856"/>
                <a:gd name="connsiteX2" fmla="*/ 1963787 w 1963787"/>
                <a:gd name="connsiteY2" fmla="*/ 1967129 h 3178856"/>
                <a:gd name="connsiteX3" fmla="*/ 1963787 w 1963787"/>
                <a:gd name="connsiteY3" fmla="*/ 2349671 h 3178856"/>
                <a:gd name="connsiteX4" fmla="*/ 1963787 w 1963787"/>
                <a:gd name="connsiteY4" fmla="*/ 3178856 h 3178856"/>
                <a:gd name="connsiteX5" fmla="*/ 1963753 w 1963787"/>
                <a:gd name="connsiteY5" fmla="*/ 3178856 h 3178856"/>
                <a:gd name="connsiteX6" fmla="*/ 1763002 w 1963787"/>
                <a:gd name="connsiteY6" fmla="*/ 3168629 h 3178856"/>
                <a:gd name="connsiteX7" fmla="*/ 0 w 1963787"/>
                <a:gd name="connsiteY7" fmla="*/ 1197921 h 3178856"/>
                <a:gd name="connsiteX8" fmla="*/ 0 w 1963787"/>
                <a:gd name="connsiteY8" fmla="*/ 1039961 h 3178856"/>
                <a:gd name="connsiteX9" fmla="*/ 0 w 1963787"/>
                <a:gd name="connsiteY9" fmla="*/ 0 h 3178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3787" h="3178856">
                  <a:moveTo>
                    <a:pt x="0" y="0"/>
                  </a:moveTo>
                  <a:lnTo>
                    <a:pt x="1963787" y="0"/>
                  </a:lnTo>
                  <a:lnTo>
                    <a:pt x="1963787" y="1967129"/>
                  </a:lnTo>
                  <a:lnTo>
                    <a:pt x="1963787" y="2349671"/>
                  </a:lnTo>
                  <a:lnTo>
                    <a:pt x="1963787" y="3178856"/>
                  </a:lnTo>
                  <a:lnTo>
                    <a:pt x="1963753" y="3178856"/>
                  </a:lnTo>
                  <a:lnTo>
                    <a:pt x="1763002" y="3168629"/>
                  </a:lnTo>
                  <a:cubicBezTo>
                    <a:pt x="772749" y="3067186"/>
                    <a:pt x="0" y="2223585"/>
                    <a:pt x="0" y="1197921"/>
                  </a:cubicBezTo>
                  <a:lnTo>
                    <a:pt x="0" y="1039961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67494" y="252549"/>
            <a:ext cx="6220278" cy="3262811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67493" y="3685939"/>
            <a:ext cx="6220277" cy="2919512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AC10D125-AB73-D276-4947-94204736A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1C9832-A021-954E-A34F-2988D1189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8082092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8864" y="102021"/>
            <a:ext cx="9779183" cy="1744415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58865" y="2017467"/>
            <a:ext cx="9779182" cy="3366815"/>
          </a:xfrm>
        </p:spPr>
        <p:txBody>
          <a:bodyPr>
            <a:norm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AC10D125-AB73-D276-4947-94204736A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1" y="0"/>
            <a:ext cx="12191999" cy="6858000"/>
            <a:chOff x="1" y="0"/>
            <a:chExt cx="12191999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1C9832-A021-954E-A34F-2988D1189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8082092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1371600"/>
            <a:ext cx="5486400" cy="4114800"/>
          </a:xfrm>
        </p:spPr>
        <p:txBody>
          <a:bodyPr anchor="ctr" anchorCtr="0">
            <a:noAutofit/>
          </a:bodyPr>
          <a:lstStyle>
            <a:lvl1pPr>
              <a:defRPr sz="60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124234B-E1C4-2616-9993-A23142AA69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83438" y="1168400"/>
            <a:ext cx="4500562" cy="4521200"/>
          </a:xfrm>
          <a:prstGeom prst="ellipse">
            <a:avLst/>
          </a:prstGeom>
          <a:solidFill>
            <a:schemeClr val="accent2"/>
          </a:solidFill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266794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Lef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AC10D125-AB73-D276-4947-94204736A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1C9832-A021-954E-A34F-2988D1189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8082092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0" y="457200"/>
            <a:ext cx="5120640" cy="3200400"/>
          </a:xfrm>
        </p:spPr>
        <p:txBody>
          <a:bodyPr anchor="b" anchorCtr="0">
            <a:noAutofit/>
          </a:bodyPr>
          <a:lstStyle>
            <a:lvl1pPr>
              <a:defRPr sz="60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63DBBF-E63D-81E5-E7CE-32F6F2C2F9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943598" y="3657600"/>
            <a:ext cx="5120640" cy="1828800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32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64033732-ADA1-C540-7276-3FF5CDEF2C5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04238" y="1157224"/>
            <a:ext cx="4500562" cy="4521200"/>
          </a:xfrm>
          <a:prstGeom prst="ellipse">
            <a:avLst/>
          </a:prstGeom>
          <a:solidFill>
            <a:schemeClr val="accent2"/>
          </a:solidFill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856223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CEDB282-8288-C81F-52B5-048A3E80C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1"/>
            <a:ext cx="12208822" cy="6858003"/>
            <a:chOff x="0" y="-1"/>
            <a:chExt cx="12208822" cy="685800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A62587F-7496-384A-AF40-18FC8CF0709D}"/>
                </a:ext>
              </a:extLst>
            </p:cNvPr>
            <p:cNvSpPr/>
            <p:nvPr userDrawn="1"/>
          </p:nvSpPr>
          <p:spPr>
            <a:xfrm>
              <a:off x="0" y="2286002"/>
              <a:ext cx="12208822" cy="4572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84DB028B-A475-224B-B675-A15A56CAD0BF}"/>
                </a:ext>
              </a:extLst>
            </p:cNvPr>
            <p:cNvSpPr/>
            <p:nvPr userDrawn="1"/>
          </p:nvSpPr>
          <p:spPr>
            <a:xfrm flipH="1">
              <a:off x="8597718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1C34955-105B-4D4D-B51D-754C5D38A85D}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2734DEB1-EC02-2E42-9292-4ADD115060A5}"/>
                </a:ext>
              </a:extLst>
            </p:cNvPr>
            <p:cNvSpPr/>
            <p:nvPr userDrawn="1"/>
          </p:nvSpPr>
          <p:spPr>
            <a:xfrm rot="5400000" flipH="1" flipV="1">
              <a:off x="10344100" y="438098"/>
              <a:ext cx="2285999" cy="1409801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45085"/>
            <a:ext cx="9779183" cy="1600835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EED44-783E-8705-4119-D7E9F7D4F2B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1166087" y="2652713"/>
            <a:ext cx="9780587" cy="3436936"/>
          </a:xfrm>
        </p:spPr>
        <p:txBody>
          <a:bodyPr>
            <a:normAutofit/>
          </a:bodyPr>
          <a:lstStyle>
            <a:lvl1pPr marL="342900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1pPr>
            <a:lvl2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2pPr>
            <a:lvl3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3pPr>
            <a:lvl4pPr marL="1097280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4pPr>
            <a:lvl5pPr marL="1371600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176917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5FBCE6F-2AA9-31FE-8148-33B480735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067EACEC-C2DD-EA42-8504-176673AD1F20}"/>
                </a:ext>
              </a:extLst>
            </p:cNvPr>
            <p:cNvSpPr/>
            <p:nvPr userDrawn="1"/>
          </p:nvSpPr>
          <p:spPr>
            <a:xfrm>
              <a:off x="0" y="0"/>
              <a:ext cx="8025490" cy="6858000"/>
            </a:xfrm>
            <a:custGeom>
              <a:avLst/>
              <a:gdLst>
                <a:gd name="connsiteX0" fmla="*/ 0 w 8025490"/>
                <a:gd name="connsiteY0" fmla="*/ 0 h 6858000"/>
                <a:gd name="connsiteX1" fmla="*/ 4596490 w 8025490"/>
                <a:gd name="connsiteY1" fmla="*/ 0 h 6858000"/>
                <a:gd name="connsiteX2" fmla="*/ 8025490 w 8025490"/>
                <a:gd name="connsiteY2" fmla="*/ 3429000 h 6858000"/>
                <a:gd name="connsiteX3" fmla="*/ 4596490 w 8025490"/>
                <a:gd name="connsiteY3" fmla="*/ 6858000 h 6858000"/>
                <a:gd name="connsiteX4" fmla="*/ 0 w 8025490"/>
                <a:gd name="connsiteY4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5490" h="6858000">
                  <a:moveTo>
                    <a:pt x="0" y="0"/>
                  </a:moveTo>
                  <a:lnTo>
                    <a:pt x="4596490" y="0"/>
                  </a:lnTo>
                  <a:cubicBezTo>
                    <a:pt x="6490274" y="0"/>
                    <a:pt x="8025490" y="1535216"/>
                    <a:pt x="8025490" y="3429000"/>
                  </a:cubicBezTo>
                  <a:cubicBezTo>
                    <a:pt x="8025490" y="5322784"/>
                    <a:pt x="6490274" y="6858000"/>
                    <a:pt x="4596490" y="6858000"/>
                  </a:cubicBezTo>
                  <a:lnTo>
                    <a:pt x="0" y="685800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9843C7E-5704-7A46-8974-F3BFA42E7310}"/>
                </a:ext>
              </a:extLst>
            </p:cNvPr>
            <p:cNvGrpSpPr/>
            <p:nvPr userDrawn="1"/>
          </p:nvGrpSpPr>
          <p:grpSpPr>
            <a:xfrm rot="16200000">
              <a:off x="8286528" y="2207195"/>
              <a:ext cx="3032351" cy="2443610"/>
              <a:chOff x="9857014" y="13834"/>
              <a:chExt cx="2334986" cy="1881641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EFBF1E52-11FA-DC48-B7AD-75734232FFE8}"/>
                  </a:ext>
                </a:extLst>
              </p:cNvPr>
              <p:cNvSpPr/>
              <p:nvPr userDrawn="1"/>
            </p:nvSpPr>
            <p:spPr>
              <a:xfrm rot="5400000" flipH="1" flipV="1">
                <a:off x="10667433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4850B620-49F5-3748-84AF-682555D52792}"/>
                  </a:ext>
                </a:extLst>
              </p:cNvPr>
              <p:cNvSpPr/>
              <p:nvPr userDrawn="1"/>
            </p:nvSpPr>
            <p:spPr>
              <a:xfrm rot="16200000" flipV="1">
                <a:off x="9499940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B179973-08D2-EF40-B516-35E75E906394}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6C811FF3-E48A-194D-8022-65F8C3A17449}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67494" y="177553"/>
            <a:ext cx="6245912" cy="3269447"/>
          </a:xfrm>
        </p:spPr>
        <p:txBody>
          <a:bodyPr bIns="0"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67494" y="3492896"/>
            <a:ext cx="6245912" cy="912850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14DB56B5-5DD7-95E3-52B2-EDC4B3F130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1C9832-A021-954E-A34F-2988D1189AE9}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</a:extLst>
            </p:cNvPr>
            <p:cNvGrpSpPr/>
            <p:nvPr userDrawn="1"/>
          </p:nvGrpSpPr>
          <p:grpSpPr>
            <a:xfrm>
              <a:off x="8082092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136526"/>
            <a:ext cx="9601200" cy="1653371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23984"/>
            <a:ext cx="4663440" cy="333283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Font typeface="Arial" panose="020B0604020202020204" pitchFamily="34" charset="0"/>
              <a:buNone/>
              <a:defRPr sz="2000">
                <a:latin typeface="+mn-lt"/>
              </a:defRPr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2pPr>
            <a:lvl3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3pPr>
            <a:lvl4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4pPr>
            <a:lvl5pPr marL="1133856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83235" y="2023984"/>
            <a:ext cx="4663440" cy="333283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Font typeface="Arial" panose="020B0604020202020204" pitchFamily="34" charset="0"/>
              <a:buNone/>
              <a:defRPr sz="2000">
                <a:latin typeface="+mn-lt"/>
              </a:defRPr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2pPr>
            <a:lvl3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3pPr>
            <a:lvl4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4pPr>
            <a:lvl5pPr marL="1133856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843504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A0E8D4A-B13C-C7EE-5E27-278124A12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1999" cy="6857999"/>
            <a:chOff x="1" y="1"/>
            <a:chExt cx="12191999" cy="6857999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</a:extLst>
            </p:cNvPr>
            <p:cNvSpPr/>
            <p:nvPr userDrawn="1"/>
          </p:nvSpPr>
          <p:spPr>
            <a:xfrm rot="5400000" flipH="1">
              <a:off x="1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69008"/>
            <a:ext cx="9779183" cy="1706563"/>
          </a:xfrm>
        </p:spPr>
        <p:txBody>
          <a:bodyPr anchor="b">
            <a:noAutofit/>
          </a:bodyPr>
          <a:lstStyle>
            <a:lvl1pPr>
              <a:defRPr sz="42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26B296A-EB6A-9BE9-E813-B15C46524F4D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1167493" y="2023984"/>
            <a:ext cx="4663440" cy="3332832"/>
          </a:xfrm>
        </p:spPr>
        <p:txBody>
          <a:bodyPr>
            <a:normAutofit/>
          </a:bodyPr>
          <a:lstStyle>
            <a:lvl1pPr marL="530352" indent="-530352">
              <a:spcBef>
                <a:spcPts val="1000"/>
              </a:spcBef>
              <a:buFont typeface="+mj-lt"/>
              <a:buAutoNum type="arabicPeriod"/>
              <a:defRPr sz="2000">
                <a:solidFill>
                  <a:schemeClr val="bg1"/>
                </a:solidFill>
                <a:latin typeface="+mn-lt"/>
              </a:defRPr>
            </a:lvl1pPr>
            <a:lvl2pPr marL="1097280" indent="-530352">
              <a:spcBef>
                <a:spcPts val="1000"/>
              </a:spcBef>
              <a:buFont typeface="+mj-lt"/>
              <a:buAutoNum type="alphaLcPeriod"/>
              <a:defRPr sz="2000">
                <a:solidFill>
                  <a:schemeClr val="bg1"/>
                </a:solidFill>
                <a:latin typeface="+mn-lt"/>
              </a:defRPr>
            </a:lvl2pPr>
            <a:lvl3pPr marL="1645920" indent="-530352">
              <a:spcBef>
                <a:spcPts val="1000"/>
              </a:spcBef>
              <a:buFont typeface="+mj-lt"/>
              <a:buAutoNum type="arabicParenR"/>
              <a:defRPr sz="2000">
                <a:solidFill>
                  <a:schemeClr val="bg1"/>
                </a:solidFill>
                <a:latin typeface="+mn-lt"/>
              </a:defRPr>
            </a:lvl3pPr>
            <a:lvl4pPr marL="1920240" indent="-530352">
              <a:spcBef>
                <a:spcPts val="1000"/>
              </a:spcBef>
              <a:buFont typeface="+mj-lt"/>
              <a:buAutoNum type="alphaLcParenR"/>
              <a:defRPr sz="2000">
                <a:solidFill>
                  <a:schemeClr val="bg1"/>
                </a:solidFill>
                <a:latin typeface="+mn-lt"/>
              </a:defRPr>
            </a:lvl4pPr>
            <a:lvl5pPr marL="2560320" indent="-514350">
              <a:spcBef>
                <a:spcPts val="1000"/>
              </a:spcBef>
              <a:buFont typeface="+mj-lt"/>
              <a:buAutoNum type="romanLcPeriod"/>
              <a:defRPr sz="20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435B7D5-E7F8-1267-8942-3C97BE836B98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283235" y="2023984"/>
            <a:ext cx="4663440" cy="333283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2pPr>
            <a:lvl3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3pPr>
            <a:lvl4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4pPr>
            <a:lvl5pPr marL="1133856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426631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and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79F46B00-4AE8-52A2-6926-FC2F5DD1FA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2364" y="0"/>
            <a:ext cx="12194364" cy="6858000"/>
            <a:chOff x="-2364" y="0"/>
            <a:chExt cx="12194364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</a:extLst>
            </p:cNvPr>
            <p:cNvSpPr/>
            <p:nvPr userDrawn="1"/>
          </p:nvSpPr>
          <p:spPr>
            <a:xfrm rot="5400000">
              <a:off x="8580896" y="0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</a:extLst>
            </p:cNvPr>
            <p:cNvSpPr/>
            <p:nvPr userDrawn="1"/>
          </p:nvSpPr>
          <p:spPr>
            <a:xfrm>
              <a:off x="-2364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</a:extLst>
            </p:cNvPr>
            <p:cNvGrpSpPr/>
            <p:nvPr userDrawn="1"/>
          </p:nvGrpSpPr>
          <p:grpSpPr>
            <a:xfrm>
              <a:off x="2587417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49489" y="457199"/>
            <a:ext cx="5943599" cy="1920240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BBDFA0C-B372-969D-6C8A-F664A4BF8D41}"/>
              </a:ext>
            </a:extLst>
          </p:cNvPr>
          <p:cNvSpPr>
            <a:spLocks noGrp="1" noChangeAspect="1"/>
          </p:cNvSpPr>
          <p:nvPr>
            <p:ph idx="17" hasCustomPrompt="1"/>
          </p:nvPr>
        </p:nvSpPr>
        <p:spPr>
          <a:xfrm>
            <a:off x="823108" y="640080"/>
            <a:ext cx="4297680" cy="4297680"/>
          </a:xfrm>
          <a:prstGeom prst="ellipse">
            <a:avLst/>
          </a:prstGeom>
          <a:solidFill>
            <a:schemeClr val="accent2"/>
          </a:solidFill>
        </p:spPr>
        <p:txBody>
          <a:bodyPr anchor="ctr" anchorCtr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n-lt"/>
              </a:defRPr>
            </a:lvl1pPr>
            <a:lvl2pPr marL="347663" indent="0" algn="ctr">
              <a:buFont typeface="Arial" panose="020B0604020202020204" pitchFamily="34" charset="0"/>
              <a:buNone/>
              <a:defRPr sz="2000">
                <a:latin typeface="+mn-lt"/>
              </a:defRPr>
            </a:lvl2pPr>
            <a:lvl3pPr marL="685800" indent="0" algn="ctr">
              <a:buFont typeface="Arial" panose="020B0604020202020204" pitchFamily="34" charset="0"/>
              <a:buNone/>
              <a:defRPr sz="2000">
                <a:latin typeface="+mn-lt"/>
              </a:defRPr>
            </a:lvl3pPr>
            <a:lvl4pPr marL="914400" indent="0" algn="ctr">
              <a:buFont typeface="Arial" panose="020B0604020202020204" pitchFamily="34" charset="0"/>
              <a:buNone/>
              <a:defRPr sz="2000">
                <a:latin typeface="+mn-lt"/>
              </a:defRPr>
            </a:lvl4pPr>
            <a:lvl5pPr marL="1143000" indent="0" algn="ctr">
              <a:buFont typeface="Arial" panose="020B0604020202020204" pitchFamily="34" charset="0"/>
              <a:buNone/>
              <a:defRPr sz="20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8D2CC-EE75-85FA-1577-88C0BEC7B10C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5549490" y="2706369"/>
            <a:ext cx="5943600" cy="3383279"/>
          </a:xfrm>
        </p:spPr>
        <p:txBody>
          <a:bodyPr>
            <a:normAutofit/>
          </a:bodyPr>
          <a:lstStyle>
            <a:lvl1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1pPr>
            <a:lvl2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2pPr>
            <a:lvl3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133856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463040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25656170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9/8/20XX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74" r:id="rId4"/>
    <p:sldLayoutId id="2147483671" r:id="rId5"/>
    <p:sldLayoutId id="2147483659" r:id="rId6"/>
    <p:sldLayoutId id="2147483668" r:id="rId7"/>
    <p:sldLayoutId id="2147483669" r:id="rId8"/>
    <p:sldLayoutId id="2147483676" r:id="rId9"/>
    <p:sldLayoutId id="2147483661" r:id="rId10"/>
    <p:sldLayoutId id="2147483666" r:id="rId11"/>
  </p:sldLayoutIdLst>
  <p:transition spd="slow">
    <p:push dir="u"/>
  </p:transition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hyperlink" Target="https://drive.google.com/drive/folders/1YmaKMaAggnKheTWmmGi8U-xtO2UQ2sqD?usp=sharing" TargetMode="Externa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eeblytutorials.com/web-analytic-tool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0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2251" y="2302697"/>
            <a:ext cx="8570407" cy="4098103"/>
          </a:xfrm>
        </p:spPr>
        <p:txBody>
          <a:bodyPr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3400" i="0" kern="100" dirty="0">
                <a:ln>
                  <a:noFill/>
                </a:ln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BUSINESS DATA MANAGEMENT CAPSTONE PROJECT</a:t>
            </a:r>
            <a:br>
              <a:rPr lang="en-IN" sz="3200" kern="100" dirty="0"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IN" sz="3200" i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Optimizing Business Model of a Local Grocery Shop</a:t>
            </a:r>
            <a:br>
              <a:rPr lang="en-IN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IN" sz="2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400" b="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Name – Om Aryan</a:t>
            </a:r>
            <a:br>
              <a:rPr lang="en-IN" sz="2400" b="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400" b="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Roll no. – 21F3002286</a:t>
            </a:r>
            <a:br>
              <a:rPr lang="en-IN" sz="3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245-2451831_iit-madras-logo – Department of Ocean Engineering">
            <a:extLst>
              <a:ext uri="{FF2B5EF4-FFF2-40B4-BE49-F238E27FC236}">
                <a16:creationId xmlns:a16="http://schemas.microsoft.com/office/drawing/2014/main" id="{7576325B-FEEA-5F0A-DF98-4CF46C50EC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8795" y="610706"/>
            <a:ext cx="1417320" cy="1485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DCD4E-0881-E55D-8FA8-638B3663D6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252550"/>
            <a:ext cx="6220278" cy="836512"/>
          </a:xfrm>
        </p:spPr>
        <p:txBody>
          <a:bodyPr/>
          <a:lstStyle/>
          <a:p>
            <a:r>
              <a:rPr lang="en-IN" sz="42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D1032B-8E9B-5EB5-7EAE-F3C127138E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1263721"/>
            <a:ext cx="6220277" cy="5341730"/>
          </a:xfrm>
        </p:spPr>
        <p:txBody>
          <a:bodyPr>
            <a:normAutofit/>
          </a:bodyPr>
          <a:lstStyle/>
          <a:p>
            <a:pPr algn="just"/>
            <a:r>
              <a:rPr lang="en-IN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By addressing the issues faced by the business with tailored solutions, the shop can overcome current challenges, optimize operations, and ensure long-term financial sustainability. The implementation of these recommendations will enable the business to thrive in a competitive environment, retain customers, and achieve its profitability goals.</a:t>
            </a:r>
          </a:p>
          <a:p>
            <a:pPr algn="just"/>
            <a:endParaRPr lang="en-IN" sz="24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n-IN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		</a:t>
            </a:r>
            <a:r>
              <a:rPr lang="en-IN" sz="4800" b="1" kern="100" dirty="0">
                <a:solidFill>
                  <a:schemeClr val="accent2">
                    <a:lumMod val="2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I’m open to 			questions!</a:t>
            </a:r>
            <a:endParaRPr lang="en-IN" sz="2400" b="1" kern="100" dirty="0">
              <a:solidFill>
                <a:schemeClr val="accent2">
                  <a:lumMod val="25000"/>
                </a:schemeClr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r>
              <a:rPr lang="en-IN" sz="2400" b="1" kern="100" dirty="0">
                <a:solidFill>
                  <a:schemeClr val="accent2">
                    <a:lumMod val="2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		</a:t>
            </a:r>
            <a:r>
              <a:rPr lang="en-IN" sz="2400" b="1" kern="1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Project link: </a:t>
            </a:r>
            <a:r>
              <a:rPr lang="en-IN" sz="2400" b="1" kern="1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🔗</a:t>
            </a:r>
            <a:endParaRPr lang="en-IN" sz="4800" b="1" kern="100" dirty="0">
              <a:solidFill>
                <a:schemeClr val="accent2">
                  <a:lumMod val="50000"/>
                </a:schemeClr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C173017-A11B-C24D-DF0B-2326AD32F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7493" y="4083037"/>
            <a:ext cx="2697073" cy="2697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296023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EE190-899A-46D2-989D-C4BC6A46F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360" y="457200"/>
            <a:ext cx="5120640" cy="711200"/>
          </a:xfrm>
        </p:spPr>
        <p:txBody>
          <a:bodyPr/>
          <a:lstStyle/>
          <a:p>
            <a:r>
              <a:rPr lang="en-US" sz="42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  <a:endParaRPr lang="en-US" sz="4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BC9DE8-A5CC-4BE1-0DE5-CB15D01A79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5360" y="1551398"/>
            <a:ext cx="6103534" cy="5013789"/>
          </a:xfrm>
        </p:spPr>
        <p:txBody>
          <a:bodyPr/>
          <a:lstStyle/>
          <a:p>
            <a:pPr marL="342900" indent="-342900" algn="just">
              <a:buFont typeface="Courier New" panose="02070309020205020404" pitchFamily="49" charset="0"/>
              <a:buChar char="o"/>
            </a:pP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project examines the business challenges of “The Need Shop”, a small grocery shop located in Faridabad, Haryana, which sells basic products of daily needs to the local inhabitants. </a:t>
            </a:r>
          </a:p>
          <a:p>
            <a:pPr marL="342900" indent="-342900" algn="just">
              <a:buFont typeface="Courier New" panose="02070309020205020404" pitchFamily="49" charset="0"/>
              <a:buChar char="o"/>
            </a:pP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This project delves </a:t>
            </a: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into the issues through various studies projecting different aspects of the issue.</a:t>
            </a:r>
          </a:p>
          <a:p>
            <a:pPr marL="342900" indent="-342900" algn="just">
              <a:buFont typeface="Courier New" panose="02070309020205020404" pitchFamily="49" charset="0"/>
              <a:buChar char="o"/>
            </a:pPr>
            <a:r>
              <a:rPr lang="en-IN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report also lists the methods of analysis employed and </a:t>
            </a: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recommendations to the business addressing the issues for </a:t>
            </a:r>
            <a:r>
              <a:rPr lang="en-IN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small-sized business like The Need Shop.</a:t>
            </a: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2ECBBDA4-D2C1-0F46-BA36-5967266F87A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0933" b="10933"/>
          <a:stretch/>
        </p:blipFill>
        <p:spPr>
          <a:xfrm>
            <a:off x="7346135" y="1168400"/>
            <a:ext cx="4500562" cy="45212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D9F2A4-D74E-3194-4470-5F67C1D7D0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75060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B3FE1C8-E435-B27F-FDE1-87613BF03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9807" y="280167"/>
            <a:ext cx="7003281" cy="739739"/>
          </a:xfrm>
        </p:spPr>
        <p:txBody>
          <a:bodyPr/>
          <a:lstStyle/>
          <a:p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Background</a:t>
            </a:r>
            <a:endParaRPr lang="en-IN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FCA2FB5B-570E-D181-A4B1-1DCB61C08948}"/>
              </a:ext>
            </a:extLst>
          </p:cNvPr>
          <p:cNvPicPr>
            <a:picLocks noGrp="1" noChangeAspect="1"/>
          </p:cNvPicPr>
          <p:nvPr>
            <p:ph idx="17"/>
          </p:nvPr>
        </p:nvPicPr>
        <p:blipFill>
          <a:blip r:embed="rId3"/>
          <a:stretch/>
        </p:blipFill>
        <p:spPr>
          <a:xfrm>
            <a:off x="882541" y="670585"/>
            <a:ext cx="3295932" cy="4394576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CC3ADA-30DD-267A-8D4D-EFA1100D5E8F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489807" y="1315092"/>
            <a:ext cx="7003283" cy="4980040"/>
          </a:xfrm>
        </p:spPr>
        <p:txBody>
          <a:bodyPr>
            <a:normAutofit/>
          </a:bodyPr>
          <a:lstStyle/>
          <a:p>
            <a:pPr algn="just">
              <a:buFont typeface="Courier New" panose="02070309020205020404" pitchFamily="49" charset="0"/>
              <a:buChar char="o"/>
            </a:pP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Need Shop is a small grocery shop owned by Mr. Sunil Kumar and started in 2008</a:t>
            </a: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 Faridabad, Haryana.</a:t>
            </a: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store serves the residents with a wide range of essential items. and mainly conducts business in a B2C format.</a:t>
            </a: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IN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Grocery stores face a number of key challenges that impede growth and profitability.</a:t>
            </a:r>
          </a:p>
          <a:p>
            <a:pPr algn="just">
              <a:buFont typeface="Courier New" panose="02070309020205020404" pitchFamily="49" charset="0"/>
              <a:buChar char="o"/>
            </a:pPr>
            <a:r>
              <a:rPr lang="en-IN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It is located in a residential area where people have easy access and can easily walk in and buy daily necessities and household goods.</a:t>
            </a: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sz="24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buFont typeface="Courier New" panose="02070309020205020404" pitchFamily="49" charset="0"/>
              <a:buChar char="o"/>
            </a:pP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18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5AA7D54-EBEE-EEC9-B9F6-FF77B06506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67716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F9E134-98AA-3ECE-E40A-180C85ACD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3" y="224995"/>
            <a:ext cx="9601200" cy="1276189"/>
          </a:xfrm>
        </p:spPr>
        <p:txBody>
          <a:bodyPr/>
          <a:lstStyle/>
          <a:p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 and Objectives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034BD3D4-B2C9-F98D-DE2A-35C866D472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0800000" flipH="1" flipV="1">
            <a:off x="1501739" y="4658126"/>
            <a:ext cx="2814137" cy="2155629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A34351-9D9C-8C32-5CC0-3F19A1CAC037}"/>
              </a:ext>
            </a:extLst>
          </p:cNvPr>
          <p:cNvSpPr>
            <a:spLocks noGrp="1"/>
          </p:cNvSpPr>
          <p:nvPr>
            <p:ph idx="10"/>
          </p:nvPr>
        </p:nvSpPr>
        <p:spPr>
          <a:xfrm flipH="1" flipV="1">
            <a:off x="2428856" y="7954948"/>
            <a:ext cx="2255765" cy="29138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36834256-22F5-58DA-3115-D69CC4857E12}"/>
              </a:ext>
            </a:extLst>
          </p:cNvPr>
          <p:cNvSpPr/>
          <p:nvPr/>
        </p:nvSpPr>
        <p:spPr>
          <a:xfrm>
            <a:off x="505146" y="2023984"/>
            <a:ext cx="2887038" cy="2774022"/>
          </a:xfrm>
          <a:prstGeom prst="ellips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6C920D0-30A9-E832-F345-4B6ADCE6634B}"/>
              </a:ext>
            </a:extLst>
          </p:cNvPr>
          <p:cNvSpPr/>
          <p:nvPr/>
        </p:nvSpPr>
        <p:spPr>
          <a:xfrm>
            <a:off x="4319889" y="2023984"/>
            <a:ext cx="2887038" cy="2774022"/>
          </a:xfrm>
          <a:prstGeom prst="ellips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FEC03FD-448E-F38D-D4E5-DF1C9A22B7CB}"/>
              </a:ext>
            </a:extLst>
          </p:cNvPr>
          <p:cNvSpPr/>
          <p:nvPr/>
        </p:nvSpPr>
        <p:spPr>
          <a:xfrm>
            <a:off x="8130619" y="2023984"/>
            <a:ext cx="2887038" cy="2774022"/>
          </a:xfrm>
          <a:prstGeom prst="ellipse">
            <a:avLst/>
          </a:prstGeom>
          <a:ln w="28575">
            <a:solidFill>
              <a:srgbClr val="002060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2545CB-64D1-01B9-6CF7-FB9CB4C20F6A}"/>
              </a:ext>
            </a:extLst>
          </p:cNvPr>
          <p:cNvSpPr txBox="1"/>
          <p:nvPr/>
        </p:nvSpPr>
        <p:spPr>
          <a:xfrm>
            <a:off x="869878" y="2656942"/>
            <a:ext cx="2157573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3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Convergence of online platforms and supermarkets</a:t>
            </a:r>
            <a:endParaRPr lang="en-IN" sz="23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34AC17-DA49-6410-03F9-F8401BD6B334}"/>
              </a:ext>
            </a:extLst>
          </p:cNvPr>
          <p:cNvSpPr txBox="1"/>
          <p:nvPr/>
        </p:nvSpPr>
        <p:spPr>
          <a:xfrm>
            <a:off x="4684621" y="2674947"/>
            <a:ext cx="2157573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3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Increased supplier costs and reduced profit margins</a:t>
            </a:r>
            <a:endParaRPr lang="en-IN" sz="23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62C8B0-0403-5CC0-1BC0-905834B4E4B9}"/>
              </a:ext>
            </a:extLst>
          </p:cNvPr>
          <p:cNvSpPr txBox="1"/>
          <p:nvPr/>
        </p:nvSpPr>
        <p:spPr>
          <a:xfrm>
            <a:off x="8495351" y="2678613"/>
            <a:ext cx="2157573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3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Human resources and operations challenges</a:t>
            </a:r>
            <a:endParaRPr lang="en-IN" sz="2300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2E78ED28-93BF-CE93-DE30-B647D32BF3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93962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51360-1DC8-26E5-1E2C-5DA969869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864" y="102021"/>
            <a:ext cx="9779183" cy="822653"/>
          </a:xfrm>
        </p:spPr>
        <p:txBody>
          <a:bodyPr/>
          <a:lstStyle/>
          <a:p>
            <a:r>
              <a:rPr lang="en-IN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Analysis and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EA7A1-A2A7-A1A8-628B-6C2458560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8864" y="1160980"/>
            <a:ext cx="8468021" cy="4407612"/>
          </a:xfrm>
        </p:spPr>
        <p:txBody>
          <a:bodyPr>
            <a:normAutofit/>
          </a:bodyPr>
          <a:lstStyle/>
          <a:p>
            <a:pPr marL="342900" indent="-342900" algn="just">
              <a:buFont typeface="Courier New" panose="02070309020205020404" pitchFamily="49" charset="0"/>
              <a:buChar char="o"/>
            </a:pPr>
            <a:r>
              <a:rPr lang="en-IN" sz="25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</a:t>
            </a:r>
            <a:r>
              <a:rPr lang="en-IN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primary data collection process developed by engaging the owner of the business</a:t>
            </a: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 a series of meetings and discussions</a:t>
            </a:r>
            <a:r>
              <a:rPr lang="en-IN" sz="23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which </a:t>
            </a:r>
            <a:r>
              <a:rPr lang="en-IN" sz="23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paved the way for the understanding business’ working model </a:t>
            </a:r>
            <a:r>
              <a:rPr lang="en-IN" sz="23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deeply</a:t>
            </a:r>
            <a:r>
              <a:rPr lang="en-IN" sz="23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sales and purchases are only tracked informally in form of hand-written logs by the business as sampled in the given image.</a:t>
            </a:r>
          </a:p>
          <a:p>
            <a:pPr marL="342900" indent="-342900" algn="just">
              <a:buFont typeface="Courier New" panose="02070309020205020404" pitchFamily="49" charset="0"/>
              <a:buChar char="o"/>
            </a:pPr>
            <a:r>
              <a:rPr lang="en-IN" sz="2500" u="sng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Data Cleaning and Analysis</a:t>
            </a:r>
            <a:r>
              <a:rPr lang="en-IN" sz="25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IN" sz="2300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</a:t>
            </a:r>
            <a:r>
              <a:rPr lang="en-IN" sz="23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handwritten information provided by the business is transformed into structured format in excel consisting of digital sheets manually for the purpose of enabling further analysis and interpretation of the information. </a:t>
            </a:r>
          </a:p>
          <a:p>
            <a:pPr marL="342900" indent="-342900" algn="just">
              <a:buFont typeface="Courier New" panose="02070309020205020404" pitchFamily="49" charset="0"/>
              <a:buChar char="o"/>
            </a:pPr>
            <a:endParaRPr lang="en-IN" sz="2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IN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73F3D4-C095-DDD4-0BFE-B2BA7FAB160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15" t="10524" r="7282"/>
          <a:stretch/>
        </p:blipFill>
        <p:spPr bwMode="auto">
          <a:xfrm rot="5400000">
            <a:off x="9283601" y="2105307"/>
            <a:ext cx="2741399" cy="205483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E63177-E6E8-5F78-D659-7C0DA36D545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5618"/>
          <a:stretch/>
        </p:blipFill>
        <p:spPr>
          <a:xfrm rot="16200000">
            <a:off x="5145280" y="3956122"/>
            <a:ext cx="2234783" cy="3481796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CCAFC50-413B-2151-CA83-B616A29355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18907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95EFB-E278-3C8A-D37A-2B34EB18E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12192000" y="318499"/>
            <a:ext cx="1741030" cy="136526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70384-7438-E6C4-D56B-D01DF931A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43717" y="5137079"/>
            <a:ext cx="1237596" cy="1140430"/>
          </a:xfrm>
        </p:spPr>
        <p:txBody>
          <a:bodyPr/>
          <a:lstStyle/>
          <a:p>
            <a:endParaRPr lang="en-IN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546ED2F7-B6D0-0436-21F1-BAEF8C284C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14345319"/>
              </p:ext>
            </p:extLst>
          </p:nvPr>
        </p:nvGraphicFramePr>
        <p:xfrm>
          <a:off x="-84369" y="136526"/>
          <a:ext cx="5303641" cy="31101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F4094BC3-7148-614B-EB4F-E61751123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322" y="3429000"/>
            <a:ext cx="5093949" cy="2853998"/>
          </a:xfrm>
          <a:prstGeom prst="rect">
            <a:avLst/>
          </a:prstGeom>
        </p:spPr>
      </p:pic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7C25436-E873-6154-AC48-4458BBF2CD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07997440"/>
              </p:ext>
            </p:extLst>
          </p:nvPr>
        </p:nvGraphicFramePr>
        <p:xfrm>
          <a:off x="5424755" y="3429000"/>
          <a:ext cx="6244417" cy="29772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646BE628-51ED-A7CB-B041-EEA0A0B170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07702145"/>
              </p:ext>
            </p:extLst>
          </p:nvPr>
        </p:nvGraphicFramePr>
        <p:xfrm>
          <a:off x="5424755" y="68263"/>
          <a:ext cx="5093950" cy="32466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A3BAD9A-7333-12AD-AAF9-6BB796D8D1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87914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DEA6A-3A92-1BEC-577F-F136DDAB6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34" y="-1784047"/>
            <a:ext cx="9779183" cy="1570038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5DCD09-0997-A66B-C2CA-8CB09BF69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7735" y="7804696"/>
            <a:ext cx="9779182" cy="3366813"/>
          </a:xfrm>
        </p:spPr>
        <p:txBody>
          <a:bodyPr/>
          <a:lstStyle/>
          <a:p>
            <a:endParaRPr lang="en-IN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A2CCAE43-BE6B-8E13-5D26-FAEE39D5B3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2841364"/>
              </p:ext>
            </p:extLst>
          </p:nvPr>
        </p:nvGraphicFramePr>
        <p:xfrm>
          <a:off x="229340" y="1867535"/>
          <a:ext cx="5467985" cy="31229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75E53C8E-1FD6-15CB-F668-7DBF62A2B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67535"/>
            <a:ext cx="4490917" cy="3136089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C2B339A-953B-CAD3-6604-302F519F52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72021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20FE5-90AB-17AB-A295-8C5A970797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863" y="435040"/>
            <a:ext cx="9779183" cy="801037"/>
          </a:xfrm>
        </p:spPr>
        <p:txBody>
          <a:bodyPr/>
          <a:lstStyle/>
          <a:p>
            <a:r>
              <a:rPr lang="en-IN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and Findings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40EB8-A52D-9BAE-5120-8EF407FB60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8864" y="1669463"/>
            <a:ext cx="9779182" cy="4253501"/>
          </a:xfrm>
        </p:spPr>
        <p:txBody>
          <a:bodyPr>
            <a:normAutofit/>
          </a:bodyPr>
          <a:lstStyle/>
          <a:p>
            <a:pPr marL="342900" indent="-342900" algn="just">
              <a:buFont typeface="Courier New" panose="02070309020205020404" pitchFamily="49" charset="0"/>
              <a:buChar char="o"/>
            </a:pP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Milk and Dairy products are the most bought SKU which accounted for 40% of the total sales quantity.</a:t>
            </a:r>
          </a:p>
          <a:p>
            <a:pPr marL="342900" indent="-342900" algn="just">
              <a:buFont typeface="Courier New" panose="02070309020205020404" pitchFamily="49" charset="0"/>
              <a:buChar char="o"/>
            </a:pP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Atta accounts for merely 1% of the sales quantity yet comes third in the revenue due to its high price, making it a key item for profitability</a:t>
            </a: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  <a:p>
            <a:pPr marL="342900" indent="-342900" algn="just">
              <a:buFont typeface="Courier New" panose="02070309020205020404" pitchFamily="49" charset="0"/>
              <a:buChar char="o"/>
            </a:pP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H</a:t>
            </a: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igh margin products such as Atta and Organic Pulses all offer lucrative opportunities sensibly despite having less demand. </a:t>
            </a:r>
          </a:p>
          <a:p>
            <a:pPr marL="342900" indent="-342900" algn="just">
              <a:buFont typeface="Courier New" panose="02070309020205020404" pitchFamily="49" charset="0"/>
              <a:buChar char="o"/>
            </a:pP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T</a:t>
            </a:r>
            <a:r>
              <a:rPr lang="en-IN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here is no need to hold an excessive quantity of low demand products</a:t>
            </a:r>
            <a:r>
              <a:rPr lang="en-IN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 like Snacks and Biscuits which have low sales and low profit percentage.</a:t>
            </a:r>
          </a:p>
          <a:p>
            <a:pPr marL="342900" indent="-342900" algn="just">
              <a:buFont typeface="Courier New" panose="02070309020205020404" pitchFamily="49" charset="0"/>
              <a:buChar char="o"/>
            </a:pPr>
            <a:endParaRPr lang="en-IN" sz="24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342900" indent="-342900" algn="just">
              <a:buFont typeface="Courier New" panose="02070309020205020404" pitchFamily="49" charset="0"/>
              <a:buChar char="o"/>
            </a:pPr>
            <a:endParaRPr lang="en-IN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8A2519-A8DE-D475-CF36-8FD414F191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919975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782E5E-C8DD-C5F3-8D9C-93EB0EA99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AE279-F2AA-0173-CA65-0DBC27A48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863" y="133999"/>
            <a:ext cx="9779183" cy="801037"/>
          </a:xfrm>
        </p:spPr>
        <p:txBody>
          <a:bodyPr/>
          <a:lstStyle/>
          <a:p>
            <a:r>
              <a:rPr lang="en-IN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26004-FAA9-50D7-E4AE-CF4E7ECD0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8864" y="1181528"/>
            <a:ext cx="10327644" cy="5465852"/>
          </a:xfrm>
        </p:spPr>
        <p:txBody>
          <a:bodyPr>
            <a:normAutofit fontScale="77500" lnSpcReduction="20000"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IN" sz="31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Increase the Sales of High-Profit Items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IN" sz="31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Business-to-Business (B2B) partnerships</a:t>
            </a:r>
            <a:endParaRPr lang="en-IN" sz="31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IN" sz="31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Bulk Discounts</a:t>
            </a:r>
            <a:endParaRPr lang="en-IN" sz="3100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IN" sz="31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Optimize Inventory for Underperforming Items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IN" sz="31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Targeted Promotions</a:t>
            </a:r>
            <a:endParaRPr lang="en-IN" sz="31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IN" sz="31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Adjust Inventory Levels</a:t>
            </a:r>
            <a:endParaRPr lang="en-IN" sz="31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IN" sz="31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Replace Low-Performing SKUs</a:t>
            </a:r>
            <a:endParaRPr lang="en-IN" sz="31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IN" sz="31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Focus on High-Sales but Low-Profit Items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IN" sz="31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Morning Sales Strategy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IN" sz="31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Home Delivery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IN" sz="31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Subscription Services</a:t>
            </a:r>
            <a:endParaRPr lang="en-IN" sz="3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IN" sz="31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Additional Recommendation for smooth operations and increased footfall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IN" sz="31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Bundle Pricing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IN" sz="31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Promotional Pricing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IN" sz="31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Eye-Catching Displays</a:t>
            </a:r>
            <a:endParaRPr lang="en-IN" sz="31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Courier New" panose="02070309020205020404" pitchFamily="49" charset="0"/>
              <a:buChar char="o"/>
            </a:pPr>
            <a:endParaRPr lang="en-IN" sz="24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342900" indent="-342900" algn="just">
              <a:buFont typeface="Courier New" panose="02070309020205020404" pitchFamily="49" charset="0"/>
              <a:buChar char="o"/>
            </a:pPr>
            <a:endParaRPr lang="en-IN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5FBFBB-326A-2384-467E-A75648C970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8758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Custom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45331398_Win32_SL_V13" id="{C59E605D-C281-4A06-BDA0-E97A35AC3AA8}" vid="{25D1D206-DA25-4050-926A-BD6D3A1B506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1E98C35-9ECE-4425-BCBA-00E118C705CE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5A8381C-73EB-48EA-B45F-7B7C8C7DF4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AA6A711-2C3F-4EC0-B88B-62D74085117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Universal presentation</Template>
  <TotalTime>2696</TotalTime>
  <Words>582</Words>
  <Application>Microsoft Office PowerPoint</Application>
  <PresentationFormat>Widescreen</PresentationFormat>
  <Paragraphs>65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Courier New</vt:lpstr>
      <vt:lpstr>Tenorite</vt:lpstr>
      <vt:lpstr>Times New Roman</vt:lpstr>
      <vt:lpstr>Custom</vt:lpstr>
      <vt:lpstr>BUSINESS DATA MANAGEMENT CAPSTONE PROJECT  Optimizing Business Model of a Local Grocery Shop  Name – Om Aryan Roll no. – 21F3002286 </vt:lpstr>
      <vt:lpstr>Project Overview</vt:lpstr>
      <vt:lpstr>Business Background</vt:lpstr>
      <vt:lpstr>Challenges and Objectives</vt:lpstr>
      <vt:lpstr>Data Analysis and Methodology</vt:lpstr>
      <vt:lpstr>PowerPoint Presentation</vt:lpstr>
      <vt:lpstr>PowerPoint Presentation</vt:lpstr>
      <vt:lpstr>Results and Findings </vt:lpstr>
      <vt:lpstr>Recommendations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Om !</dc:creator>
  <cp:lastModifiedBy>Om !</cp:lastModifiedBy>
  <cp:revision>41</cp:revision>
  <dcterms:created xsi:type="dcterms:W3CDTF">2024-11-27T11:35:31Z</dcterms:created>
  <dcterms:modified xsi:type="dcterms:W3CDTF">2024-11-29T08:31:35Z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